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4"/>
  </p:sldMasterIdLst>
  <p:notesMasterIdLst>
    <p:notesMasterId r:id="rId35"/>
  </p:notesMasterIdLst>
  <p:handoutMasterIdLst>
    <p:handoutMasterId r:id="rId36"/>
  </p:handoutMasterIdLst>
  <p:sldIdLst>
    <p:sldId id="811" r:id="rId5"/>
    <p:sldId id="816" r:id="rId6"/>
    <p:sldId id="818" r:id="rId7"/>
    <p:sldId id="815" r:id="rId8"/>
    <p:sldId id="819" r:id="rId9"/>
    <p:sldId id="947" r:id="rId10"/>
    <p:sldId id="885" r:id="rId11"/>
    <p:sldId id="925" r:id="rId12"/>
    <p:sldId id="926" r:id="rId13"/>
    <p:sldId id="927" r:id="rId14"/>
    <p:sldId id="928" r:id="rId15"/>
    <p:sldId id="946" r:id="rId16"/>
    <p:sldId id="929" r:id="rId17"/>
    <p:sldId id="930" r:id="rId18"/>
    <p:sldId id="931" r:id="rId19"/>
    <p:sldId id="932" r:id="rId20"/>
    <p:sldId id="933" r:id="rId21"/>
    <p:sldId id="924" r:id="rId22"/>
    <p:sldId id="936" r:id="rId23"/>
    <p:sldId id="934" r:id="rId24"/>
    <p:sldId id="935" r:id="rId25"/>
    <p:sldId id="937" r:id="rId26"/>
    <p:sldId id="938" r:id="rId27"/>
    <p:sldId id="942" r:id="rId28"/>
    <p:sldId id="943" r:id="rId29"/>
    <p:sldId id="944" r:id="rId30"/>
    <p:sldId id="940" r:id="rId31"/>
    <p:sldId id="945" r:id="rId32"/>
    <p:sldId id="941" r:id="rId33"/>
    <p:sldId id="869" r:id="rId34"/>
  </p:sldIdLst>
  <p:sldSz cx="12192000" cy="6858000"/>
  <p:notesSz cx="7104063" cy="10234613"/>
  <p:embeddedFontLst>
    <p:embeddedFont>
      <p:font typeface="Calibri" panose="020F0502020204030204"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PT Sans" panose="020B0503020203020204" pitchFamily="3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Lst>
  <p:custDataLst>
    <p:tags r:id="rId59"/>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7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éphane GOBIN" initials="" lastIdx="0" clrIdx="6"/>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Barthe, Karine (EXT - FR/Lannion)" initials="BK(F" lastIdx="1" clrIdx="3">
    <p:extLst>
      <p:ext uri="{19B8F6BF-5375-455C-9EA6-DF929625EA0E}">
        <p15:presenceInfo xmlns:p15="http://schemas.microsoft.com/office/powerpoint/2012/main" userId="Barthe, Karine (EXT - FR/Lannion)" providerId="None"/>
      </p:ext>
    </p:extLst>
  </p:cmAuthor>
  <p:cmAuthor id="5" name="Sabrina Kuhn" initials="SK" lastIdx="10" clrIdx="4">
    <p:extLst>
      <p:ext uri="{19B8F6BF-5375-455C-9EA6-DF929625EA0E}">
        <p15:presenceInfo xmlns:p15="http://schemas.microsoft.com/office/powerpoint/2012/main" userId="S-1-5-21-1801674531-1897051121-839522115-20220" providerId="AD"/>
      </p:ext>
    </p:extLst>
  </p:cmAuthor>
  <p:cmAuthor id="6" name="Emilie VILLETORTE" initials="EV" lastIdx="1" clrIdx="5">
    <p:extLst>
      <p:ext uri="{19B8F6BF-5375-455C-9EA6-DF929625EA0E}">
        <p15:presenceInfo xmlns:p15="http://schemas.microsoft.com/office/powerpoint/2012/main" userId="S::evilletorte@eni.fr::60a890f2-81d8-4a9a-b988-47c91ea19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258"/>
    <a:srgbClr val="AAD23B"/>
    <a:srgbClr val="4AA5B7"/>
    <a:srgbClr val="FFFFFF"/>
    <a:srgbClr val="011F39"/>
    <a:srgbClr val="E6E6E6"/>
    <a:srgbClr val="06516F"/>
    <a:srgbClr val="3B518E"/>
    <a:srgbClr val="5B9BD5"/>
    <a:srgbClr val="01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1461" autoAdjust="0"/>
  </p:normalViewPr>
  <p:slideViewPr>
    <p:cSldViewPr snapToGrid="0">
      <p:cViewPr varScale="1">
        <p:scale>
          <a:sx n="56" d="100"/>
          <a:sy n="56" d="100"/>
        </p:scale>
        <p:origin x="1646" y="34"/>
      </p:cViewPr>
      <p:guideLst>
        <p:guide orient="horz" pos="2160"/>
        <p:guide pos="3840"/>
        <p:guide pos="277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latin typeface="Segoe UI" panose="020B0502040204020203" pitchFamily="34" charset="0"/>
            </a:endParaRP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A8EB9EB-B186-4F9A-9F85-BBB1D65C7589}" type="datetimeFigureOut">
              <a:rPr lang="fr-FR" smtClean="0">
                <a:latin typeface="Segoe UI" panose="020B0502040204020203" pitchFamily="34" charset="0"/>
              </a:rPr>
              <a:t>26/07/2023</a:t>
            </a:fld>
            <a:endParaRPr lang="fr-FR">
              <a:latin typeface="Segoe UI" panose="020B0502040204020203" pitchFamily="34" charset="0"/>
            </a:endParaRP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latin typeface="Segoe UI" panose="020B0502040204020203" pitchFamily="34" charset="0"/>
            </a:endParaRP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611C90E-7C5C-4FC7-8E56-A2E921698B81}" type="slidenum">
              <a:rPr lang="fr-FR" smtClean="0">
                <a:latin typeface="Segoe UI" panose="020B0502040204020203" pitchFamily="34" charset="0"/>
              </a:rPr>
              <a:t>‹N°›</a:t>
            </a:fld>
            <a:endParaRPr lang="fr-FR">
              <a:latin typeface="Segoe UI" panose="020B0502040204020203" pitchFamily="34" charset="0"/>
            </a:endParaRP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Segoe UI" panose="020B0502040204020203" pitchFamily="34" charset="0"/>
              </a:defRPr>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Segoe UI" panose="020B0502040204020203" pitchFamily="34" charset="0"/>
              </a:defRPr>
            </a:lvl1pPr>
          </a:lstStyle>
          <a:p>
            <a:fld id="{E63BDECB-E14E-459C-896C-A883D5960C42}" type="datetimeFigureOut">
              <a:rPr lang="fr-FR" smtClean="0"/>
              <a:pPr/>
              <a:t>26/07/2023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Segoe UI" panose="020B0502040204020203" pitchFamily="34" charset="0"/>
              </a:defRPr>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Segoe UI" panose="020B0502040204020203" pitchFamily="34" charset="0"/>
              </a:defRPr>
            </a:lvl1pPr>
          </a:lstStyle>
          <a:p>
            <a:fld id="{00CA5B4E-61E0-4854-9785-88AF627D622D}" type="slidenum">
              <a:rPr lang="fr-FR" smtClean="0"/>
              <a:pPr/>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twitter.com/ToString" TargetMode="External"/><Relationship Id="rId3" Type="http://schemas.openxmlformats.org/officeDocument/2006/relationships/hyperlink" Target="http://twitter.com/NoArgsConstructor" TargetMode="External"/><Relationship Id="rId7" Type="http://schemas.openxmlformats.org/officeDocument/2006/relationships/hyperlink" Target="http://twitter.com/EqualsAndHashCod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twitter.com/Setter" TargetMode="External"/><Relationship Id="rId5" Type="http://schemas.openxmlformats.org/officeDocument/2006/relationships/hyperlink" Target="http://twitter.com/Getter" TargetMode="External"/><Relationship Id="rId4" Type="http://schemas.openxmlformats.org/officeDocument/2006/relationships/hyperlink" Target="http://twitter.com/AllArgsConstructo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7271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framework</a:t>
            </a:r>
            <a:r>
              <a:rPr lang="fr-FR" dirty="0"/>
              <a:t> Spring Boot permet de créer des projets Spring plus simplement au travers de</a:t>
            </a:r>
            <a:r>
              <a:rPr lang="fr-FR" sz="1200" b="0" i="0" kern="1200" dirty="0">
                <a:solidFill>
                  <a:schemeClr val="tx1"/>
                </a:solidFill>
                <a:effectLst/>
                <a:latin typeface="+mn-lt"/>
                <a:ea typeface="+mn-ea"/>
                <a:cs typeface="+mn-cs"/>
              </a:rPr>
              <a:t> </a:t>
            </a:r>
            <a:r>
              <a:rPr lang="fr-FR" sz="1200" b="1" i="0" kern="1200" dirty="0">
                <a:solidFill>
                  <a:schemeClr val="tx1"/>
                </a:solidFill>
                <a:effectLst/>
                <a:latin typeface="+mn-lt"/>
                <a:ea typeface="+mn-ea"/>
                <a:cs typeface="+mn-cs"/>
              </a:rPr>
              <a:t>3 fonctionnalités principales</a:t>
            </a:r>
            <a:r>
              <a:rPr lang="fr-FR"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a:t>
            </a:r>
            <a:r>
              <a:rPr lang="fr-FR" sz="1200" b="0" i="0" kern="1200" dirty="0" err="1">
                <a:solidFill>
                  <a:schemeClr val="tx1"/>
                </a:solidFill>
                <a:effectLst/>
                <a:latin typeface="+mn-lt"/>
                <a:ea typeface="+mn-ea"/>
                <a:cs typeface="+mn-cs"/>
              </a:rPr>
              <a:t>auto-configuration</a:t>
            </a:r>
            <a:r>
              <a:rPr lang="fr-FR"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Cette fonctionnalité permet aux applications Spring de découvrir automatiquement les librairies à utiliser. Par exemple, mettre la librairie h2 directement sur le classpath, permet de démarrer automatiquement cette base de donnée. Il en sera de même pour le serveur d’application qui sera démarré automatiquement au lancement de l’application.</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Cela est possible parce que Spring boot a choisi à notre place les outils les plus adaptés et nous les propose par défaut. Il est toujours possible de changer ces choix par configuration.</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De même, les composants Spring créés; pourront être découverts automatiquement uniquement en les plaçant au bon endroit dans le projet. Ce scan automatique des composants proposé par Spring boot, permet là aussi de gagner du temps en configuration.</a:t>
            </a: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les starters.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En complément de l’</a:t>
            </a:r>
            <a:r>
              <a:rPr lang="fr-FR" sz="1200" b="0" i="0" kern="1200" dirty="0" err="1">
                <a:solidFill>
                  <a:schemeClr val="tx1"/>
                </a:solidFill>
                <a:effectLst/>
                <a:latin typeface="+mn-lt"/>
                <a:ea typeface="+mn-ea"/>
                <a:cs typeface="+mn-cs"/>
              </a:rPr>
              <a:t>auto-configuration</a:t>
            </a:r>
            <a:r>
              <a:rPr lang="fr-FR" sz="1200" b="0" i="0" kern="1200" dirty="0">
                <a:solidFill>
                  <a:schemeClr val="tx1"/>
                </a:solidFill>
                <a:effectLst/>
                <a:latin typeface="+mn-lt"/>
                <a:ea typeface="+mn-ea"/>
                <a:cs typeface="+mn-cs"/>
              </a:rPr>
              <a:t>, les starters sont des modules </a:t>
            </a:r>
            <a:r>
              <a:rPr lang="fr-FR" sz="1200" b="0" i="0" kern="1200" dirty="0" err="1">
                <a:solidFill>
                  <a:schemeClr val="tx1"/>
                </a:solidFill>
                <a:effectLst/>
                <a:latin typeface="+mn-lt"/>
                <a:ea typeface="+mn-ea"/>
                <a:cs typeface="+mn-cs"/>
              </a:rPr>
              <a:t>pré-définis</a:t>
            </a:r>
            <a:r>
              <a:rPr lang="fr-FR" sz="1200" b="0" i="0" kern="1200" dirty="0">
                <a:solidFill>
                  <a:schemeClr val="tx1"/>
                </a:solidFill>
                <a:effectLst/>
                <a:latin typeface="+mn-lt"/>
                <a:ea typeface="+mn-ea"/>
                <a:cs typeface="+mn-cs"/>
              </a:rPr>
              <a:t> qui répondent à des besoins de développements courants. Un starter a déjà tout son lot de dépendance configuré, ce qui allège énormément le travail. </a:t>
            </a:r>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L’approche client lourd</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Spring propose de démarrer les applications web comme des applications client-lourd, ce qui simplifie là encore les déploiements et rend possible les architectures micro-services.</a:t>
            </a:r>
          </a:p>
          <a:p>
            <a:pPr marL="171450" lvl="0" indent="-171450">
              <a:buFont typeface="Arial" panose="020B0604020202020204" pitchFamily="34" charset="0"/>
              <a:buChar char="•"/>
            </a:pPr>
            <a:endParaRPr lang="fr-FR" dirty="0"/>
          </a:p>
          <a:p>
            <a:pPr marL="171450" lvl="0" indent="-171450">
              <a:buFont typeface="Arial" panose="020B0604020202020204" pitchFamily="34" charset="0"/>
              <a:buChar char="•"/>
            </a:pPr>
            <a:r>
              <a:rPr lang="fr-FR" dirty="0"/>
              <a:t>Il se combine avec </a:t>
            </a:r>
            <a:r>
              <a:rPr lang="fr-FR" dirty="0" err="1"/>
              <a:t>Gradle</a:t>
            </a:r>
            <a:r>
              <a:rPr lang="fr-FR" dirty="0"/>
              <a:t>, Maven pour gérer les dépenses, compilations, test, ….</a:t>
            </a:r>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298215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27228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46586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8486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202124"/>
                </a:solidFill>
                <a:effectLst/>
                <a:latin typeface="arial" panose="020B0604020202020204" pitchFamily="34" charset="0"/>
              </a:rPr>
              <a:t>Design Patterns : traduisible par « un patron de conception ».</a:t>
            </a:r>
          </a:p>
          <a:p>
            <a:r>
              <a:rPr lang="fr-FR" b="1" i="0" dirty="0">
                <a:solidFill>
                  <a:srgbClr val="202124"/>
                </a:solidFill>
                <a:effectLst/>
                <a:latin typeface="arial" panose="020B0604020202020204" pitchFamily="34" charset="0"/>
              </a:rPr>
              <a:t>Un patron de conception est une bonne pratique pour résoudre un problème de conception d'un logiciel</a:t>
            </a:r>
            <a:r>
              <a:rPr lang="fr-FR" b="0" i="0" dirty="0">
                <a:solidFill>
                  <a:srgbClr val="202124"/>
                </a:solidFill>
                <a:effectLst/>
                <a:latin typeface="arial" panose="020B0604020202020204" pitchFamily="34" charset="0"/>
              </a:rPr>
              <a:t>.</a:t>
            </a:r>
          </a:p>
          <a:p>
            <a:endParaRPr lang="fr-FR" dirty="0"/>
          </a:p>
          <a:p>
            <a:r>
              <a:rPr lang="fr-FR" dirty="0"/>
              <a:t>Inversion of Control (</a:t>
            </a:r>
            <a:r>
              <a:rPr lang="fr-FR" dirty="0" err="1"/>
              <a:t>IoC</a:t>
            </a:r>
            <a:r>
              <a:rPr lang="fr-FR" dirty="0"/>
              <a:t>) est un Design Pattern</a:t>
            </a:r>
          </a:p>
          <a:p>
            <a:pPr marL="628650" lvl="1" indent="-171450">
              <a:buFont typeface="Arial" panose="020B0604020202020204" pitchFamily="34" charset="0"/>
              <a:buChar char="•"/>
            </a:pPr>
            <a:r>
              <a:rPr lang="fr-FR" dirty="0"/>
              <a:t>Il permet de réduire les dépendances (couplage) entre des objets dont l'implémentation peut varier.</a:t>
            </a:r>
          </a:p>
          <a:p>
            <a:pPr marL="628650" lvl="1" indent="-171450">
              <a:buFont typeface="Arial" panose="020B0604020202020204" pitchFamily="34" charset="0"/>
              <a:buChar char="•"/>
            </a:pPr>
            <a:r>
              <a:rPr lang="fr-FR" dirty="0"/>
              <a:t>Il diminue la complexité de gestion du cycle de vie de ces objets (en appliquant les patterns Singleton et </a:t>
            </a:r>
            <a:r>
              <a:rPr lang="fr-FR" dirty="0" err="1"/>
              <a:t>Factory</a:t>
            </a:r>
            <a:r>
              <a:rPr lang="fr-FR" dirty="0"/>
              <a:t>)</a:t>
            </a:r>
          </a:p>
          <a:p>
            <a:pPr marL="1085850" lvl="2" indent="-171450">
              <a:buFontTx/>
              <a:buChar char="-"/>
            </a:pPr>
            <a:r>
              <a:rPr lang="fr-FR" dirty="0"/>
              <a:t>Pattern </a:t>
            </a:r>
            <a:r>
              <a:rPr lang="fr-FR" b="1" dirty="0"/>
              <a:t>Singleton</a:t>
            </a:r>
            <a:r>
              <a:rPr lang="fr-FR" dirty="0"/>
              <a:t> </a:t>
            </a:r>
            <a:r>
              <a:rPr lang="fr-FR" b="0" i="0" dirty="0">
                <a:solidFill>
                  <a:srgbClr val="444444"/>
                </a:solidFill>
                <a:effectLst/>
                <a:latin typeface="PT Sans" panose="020B0604020202020204" pitchFamily="34" charset="0"/>
              </a:rPr>
              <a:t>est un patron de conception de création. Il s’assure de l’unicité d’un objet et fournit un unique point d’accès vers celui-ci.</a:t>
            </a:r>
            <a:endParaRPr lang="fr-FR" b="0" i="0" dirty="0">
              <a:solidFill>
                <a:schemeClr val="tx1"/>
              </a:solidFill>
              <a:effectLst/>
              <a:latin typeface="+mn-lt"/>
            </a:endParaRPr>
          </a:p>
          <a:p>
            <a:pPr marL="1085850" lvl="2" indent="-171450">
              <a:buFontTx/>
              <a:buChar char="-"/>
            </a:pPr>
            <a:r>
              <a:rPr lang="fr-FR" dirty="0"/>
              <a:t>Pattern </a:t>
            </a:r>
            <a:r>
              <a:rPr lang="fr-FR" b="1" dirty="0" err="1"/>
              <a:t>Factory</a:t>
            </a:r>
            <a:r>
              <a:rPr lang="fr-FR" dirty="0"/>
              <a:t> (</a:t>
            </a:r>
            <a:r>
              <a:rPr lang="fr-FR" b="0" i="0" dirty="0">
                <a:solidFill>
                  <a:srgbClr val="444444"/>
                </a:solidFill>
                <a:effectLst/>
                <a:latin typeface="PT Sans" panose="020B0503020203020204" pitchFamily="34" charset="0"/>
              </a:rPr>
              <a:t>La </a:t>
            </a:r>
            <a:r>
              <a:rPr lang="fr-FR" b="1" i="0" dirty="0">
                <a:solidFill>
                  <a:srgbClr val="444444"/>
                </a:solidFill>
                <a:effectLst/>
                <a:latin typeface="PT Sans" panose="020B0503020203020204" pitchFamily="34" charset="0"/>
              </a:rPr>
              <a:t>Fabrique</a:t>
            </a:r>
            <a:r>
              <a:rPr lang="fr-FR" b="0" i="0" dirty="0">
                <a:solidFill>
                  <a:srgbClr val="444444"/>
                </a:solidFill>
                <a:effectLst/>
                <a:latin typeface="PT Sans" panose="020B0503020203020204" pitchFamily="34" charset="0"/>
              </a:rPr>
              <a:t>) est un patron de conception de création. Il permet de créer des objets sans avoir à préciser leurs classes concrètes. La fabrique définit une méthode qui doit être utilisée pour créer des objets à la place de l’appel au constructeur. </a:t>
            </a:r>
            <a:endParaRPr lang="fr-FR" b="0" i="0" dirty="0">
              <a:solidFill>
                <a:srgbClr val="000000"/>
              </a:solidFill>
              <a:effectLst/>
              <a:latin typeface="Segoe UI" panose="020B0502040204020203" pitchFamily="34" charset="0"/>
            </a:endParaRPr>
          </a:p>
          <a:p>
            <a:pPr marL="628650" lvl="1" indent="-171450">
              <a:buFont typeface="Arial" panose="020B0604020202020204" pitchFamily="34" charset="0"/>
              <a:buChar char="•"/>
            </a:pPr>
            <a:r>
              <a:rPr lang="fr-FR" dirty="0"/>
              <a:t>Le contrôle du flot d'exécution d'une application n'est plus géré par l'application elle-même mais par une structure externe (conteneur)</a:t>
            </a:r>
          </a:p>
          <a:p>
            <a:pPr lvl="1"/>
            <a:endParaRPr lang="fr-FR" dirty="0"/>
          </a:p>
          <a:p>
            <a:r>
              <a:rPr lang="fr-FR" dirty="0"/>
              <a:t>Mise en place</a:t>
            </a:r>
          </a:p>
          <a:p>
            <a:pPr lvl="1"/>
            <a:r>
              <a:rPr lang="fr-FR" dirty="0"/>
              <a:t>Utilisation du patron de conception (design pattern) </a:t>
            </a:r>
            <a:r>
              <a:rPr lang="fr-FR" dirty="0" err="1"/>
              <a:t>Factory</a:t>
            </a:r>
            <a:endParaRPr lang="fr-FR" dirty="0"/>
          </a:p>
          <a:p>
            <a:pPr lvl="1"/>
            <a:r>
              <a:rPr lang="fr-FR" dirty="0"/>
              <a:t>Utilisation de l'injection de dépendances.</a:t>
            </a:r>
          </a:p>
          <a:p>
            <a:endParaRPr lang="fr-FR" dirty="0"/>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134475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20000"/>
              </a:lnSpc>
            </a:pPr>
            <a:r>
              <a:rPr lang="fr-FR" sz="2400" dirty="0">
                <a:solidFill>
                  <a:srgbClr val="011F39"/>
                </a:solidFill>
                <a:cs typeface="Segoe UI" panose="020B0502040204020203" pitchFamily="34" charset="0"/>
              </a:rPr>
              <a:t>Le noyau de Spring est basé sur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Une fabrique générique de composants informatiques, composants nommés </a:t>
            </a:r>
            <a:r>
              <a:rPr lang="fr-FR" dirty="0" err="1">
                <a:solidFill>
                  <a:srgbClr val="95B258"/>
                </a:solidFill>
                <a:cs typeface="Segoe UI" panose="020B0502040204020203" pitchFamily="34" charset="0"/>
              </a:rPr>
              <a:t>beans</a:t>
            </a:r>
            <a:endParaRPr lang="fr-FR" dirty="0">
              <a:solidFill>
                <a:srgbClr val="95B258"/>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Un conteneur capable de stocker ces </a:t>
            </a:r>
            <a:r>
              <a:rPr lang="fr-FR" dirty="0" err="1">
                <a:solidFill>
                  <a:srgbClr val="011F39"/>
                </a:solidFill>
                <a:cs typeface="Segoe UI" panose="020B0502040204020203" pitchFamily="34" charset="0"/>
              </a:rPr>
              <a:t>beans</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endParaRPr lang="fr-FR" sz="1200" dirty="0">
              <a:solidFill>
                <a:srgbClr val="011F39"/>
              </a:solidFill>
              <a:effectLst/>
              <a:latin typeface="Century Gothic" panose="020B0502020202020204" pitchFamily="34" charset="0"/>
              <a:ea typeface="Andale Sans UI"/>
              <a:cs typeface="Segoe UI" panose="020B0502040204020203" pitchFamily="34" charset="0"/>
            </a:endParaRPr>
          </a:p>
          <a:p>
            <a:pPr marL="800100" lvl="1" indent="-342900">
              <a:lnSpc>
                <a:spcPct val="120000"/>
              </a:lnSpc>
              <a:buFont typeface="Arial" panose="020B0604020202020204" pitchFamily="34" charset="0"/>
              <a:buChar char="•"/>
            </a:pPr>
            <a:endParaRPr lang="fr-FR" sz="1200" dirty="0">
              <a:solidFill>
                <a:srgbClr val="011F39"/>
              </a:solidFill>
              <a:effectLst/>
              <a:latin typeface="Century Gothic" panose="020B0502020202020204" pitchFamily="34" charset="0"/>
              <a:ea typeface="Andale Sans UI"/>
              <a:cs typeface="Segoe UI" panose="020B0502040204020203" pitchFamily="34" charset="0"/>
            </a:endParaRPr>
          </a:p>
          <a:p>
            <a:r>
              <a:rPr lang="fr-FR" dirty="0"/>
              <a:t>Les </a:t>
            </a:r>
            <a:r>
              <a:rPr lang="fr-FR" dirty="0" err="1"/>
              <a:t>beans</a:t>
            </a:r>
            <a:r>
              <a:rPr lang="fr-FR" dirty="0"/>
              <a:t> définis par annotation doivent être placés au même niveau ou sous la classe d’application (classe annotée avec @SpringBootApplication)</a:t>
            </a:r>
          </a:p>
          <a:p>
            <a:endParaRPr lang="fr-FR" dirty="0"/>
          </a:p>
          <a:p>
            <a:r>
              <a:rPr lang="fr-FR" dirty="0"/>
              <a:t>Les </a:t>
            </a:r>
            <a:r>
              <a:rPr lang="fr-FR" dirty="0" err="1"/>
              <a:t>beans</a:t>
            </a:r>
            <a:r>
              <a:rPr lang="fr-FR" dirty="0"/>
              <a:t> seront découverts lors d’un scan automatique des packages permis par l'annotation  </a:t>
            </a:r>
            <a:r>
              <a:rPr lang="fr-FR" dirty="0">
                <a:solidFill>
                  <a:srgbClr val="07D3A2"/>
                </a:solidFill>
              </a:rPr>
              <a:t>@SpringBootApplication  </a:t>
            </a:r>
          </a:p>
          <a:p>
            <a:pPr marL="914400" lvl="2" indent="0">
              <a:buNone/>
            </a:pPr>
            <a:r>
              <a:rPr lang="fr-FR" sz="2200" dirty="0"/>
              <a:t>	@SpringBootApplication  </a:t>
            </a:r>
            <a:r>
              <a:rPr lang="fr-FR" sz="2200" dirty="0">
                <a:sym typeface="Wingdings" panose="05000000000000000000" pitchFamily="2" charset="2"/>
              </a:rPr>
              <a:t></a:t>
            </a:r>
            <a:endParaRPr lang="fr-FR" sz="2200" dirty="0"/>
          </a:p>
          <a:p>
            <a:pPr marL="914400" lvl="2" indent="0">
              <a:buNone/>
            </a:pPr>
            <a:r>
              <a:rPr lang="fr-FR" sz="2200" dirty="0"/>
              <a:t>			@Configuration </a:t>
            </a:r>
          </a:p>
          <a:p>
            <a:pPr marL="457200" lvl="1" indent="0">
              <a:buNone/>
            </a:pPr>
            <a:r>
              <a:rPr lang="fr-FR" sz="2200" dirty="0"/>
              <a:t>				@EnableAutoConfiguration </a:t>
            </a:r>
          </a:p>
          <a:p>
            <a:pPr marL="457200" lvl="1" indent="0">
              <a:buNone/>
            </a:pPr>
            <a:r>
              <a:rPr lang="fr-FR" sz="2200" dirty="0"/>
              <a:t>				@ComponentScan </a:t>
            </a:r>
          </a:p>
          <a:p>
            <a:pPr marL="457200" lvl="1" indent="0">
              <a:lnSpc>
                <a:spcPct val="120000"/>
              </a:lnSpc>
              <a:buFont typeface="Arial" panose="020B0604020202020204" pitchFamily="34" charset="0"/>
              <a:buNone/>
            </a:pPr>
            <a:endParaRPr lang="fr-FR" sz="1200" dirty="0">
              <a:solidFill>
                <a:srgbClr val="011F39"/>
              </a:solidFill>
              <a:effectLst/>
              <a:latin typeface="Century Gothic" panose="020B0502020202020204" pitchFamily="34" charset="0"/>
              <a:ea typeface="Andale Sans UI"/>
              <a:cs typeface="Segoe UI" panose="020B0502040204020203" pitchFamily="34" charset="0"/>
            </a:endParaRPr>
          </a:p>
        </p:txBody>
      </p:sp>
    </p:spTree>
    <p:extLst>
      <p:ext uri="{BB962C8B-B14F-4D97-AF65-F5344CB8AC3E}">
        <p14:creationId xmlns:p14="http://schemas.microsoft.com/office/powerpoint/2010/main" val="176062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600" dirty="0"/>
              <a:t>Injection de dépendance par l’annotation @Autowired</a:t>
            </a:r>
          </a:p>
          <a:p>
            <a:pPr marL="457200" lvl="1" indent="0">
              <a:buFont typeface="Arial" panose="020B0604020202020204" pitchFamily="34" charset="0"/>
              <a:buNone/>
            </a:pPr>
            <a:r>
              <a:rPr lang="fr-FR" sz="2600" dirty="0"/>
              <a:t>Cette annotation permet au conteneur Spring de rechercher un </a:t>
            </a:r>
            <a:r>
              <a:rPr lang="fr-FR" sz="2600" dirty="0" err="1"/>
              <a:t>bean</a:t>
            </a:r>
            <a:r>
              <a:rPr lang="fr-FR" sz="2600" dirty="0"/>
              <a:t> et de l’injecter </a:t>
            </a:r>
          </a:p>
          <a:p>
            <a:pPr lvl="1"/>
            <a:r>
              <a:rPr lang="fr-FR" sz="2000" dirty="0"/>
              <a:t>	Dans une propriété (moins testable et configurable à éviter)</a:t>
            </a:r>
          </a:p>
          <a:p>
            <a:pPr lvl="1"/>
            <a:r>
              <a:rPr lang="fr-FR" sz="2000" dirty="0"/>
              <a:t>	Dans une méthode (permet de faire des vérifications ou d’ajouter des comportements)</a:t>
            </a:r>
          </a:p>
          <a:p>
            <a:pPr lvl="2"/>
            <a:endParaRPr lang="fr-FR" dirty="0"/>
          </a:p>
          <a:p>
            <a:r>
              <a:rPr lang="fr-FR" dirty="0"/>
              <a:t>Il est aussi possible d’injecter une dépendance dans le constructeur</a:t>
            </a:r>
          </a:p>
          <a:p>
            <a:pPr lvl="1"/>
            <a:r>
              <a:rPr lang="fr-FR" dirty="0"/>
              <a:t>Solution utilisée par défaut si la dépendance est obligatoire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solidFill>
                  <a:srgbClr val="011F39"/>
                </a:solidFill>
                <a:cs typeface="Segoe UI" panose="020B0502040204020203" pitchFamily="34" charset="0"/>
              </a:rPr>
              <a:t>Utilisation de la librairie Lombok pour un code plus concis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solidFill>
                  <a:srgbClr val="011F39"/>
                </a:solidFill>
                <a:cs typeface="Segoe UI" panose="020B0502040204020203" pitchFamily="34" charset="0"/>
                <a:sym typeface="Wingdings" panose="05000000000000000000" pitchFamily="2" charset="2"/>
              </a:rPr>
              <a:t>	 cette librairie va nous permettre de coder plus facilement les BO (génère automatiquement les infrastructures du Design Pattern POJO)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solidFill>
                  <a:srgbClr val="011F39"/>
                </a:solidFill>
                <a:cs typeface="Segoe UI" panose="020B0502040204020203" pitchFamily="34" charset="0"/>
                <a:sym typeface="Wingdings" panose="05000000000000000000" pitchFamily="2" charset="2"/>
              </a:rPr>
              <a:t>	 simplifiera l’injection par constructeur, ils seront auto-générés</a:t>
            </a:r>
            <a:endParaRPr lang="fr-FR" dirty="0">
              <a:solidFill>
                <a:srgbClr val="011F39"/>
              </a:solidFill>
              <a:cs typeface="Segoe UI" panose="020B0502040204020203" pitchFamily="34" charset="0"/>
            </a:endParaRPr>
          </a:p>
          <a:p>
            <a:pPr lvl="1"/>
            <a:endParaRPr lang="fr-FR"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noProof="0" dirty="0"/>
          </a:p>
          <a:p>
            <a:pPr marL="457200" lvl="1" indent="0">
              <a:lnSpc>
                <a:spcPct val="120000"/>
              </a:lnSpc>
              <a:buFont typeface="Arial" panose="020B0604020202020204" pitchFamily="34" charset="0"/>
              <a:buNone/>
            </a:pPr>
            <a:endParaRPr lang="fr-FR" sz="1200" dirty="0">
              <a:solidFill>
                <a:srgbClr val="011F39"/>
              </a:solidFill>
              <a:effectLst/>
              <a:latin typeface="Century Gothic" panose="020B0502020202020204" pitchFamily="34" charset="0"/>
              <a:ea typeface="Andale Sans UI"/>
              <a:cs typeface="Segoe UI" panose="020B0502040204020203" pitchFamily="34" charset="0"/>
            </a:endParaRPr>
          </a:p>
        </p:txBody>
      </p:sp>
    </p:spTree>
    <p:extLst>
      <p:ext uri="{BB962C8B-B14F-4D97-AF65-F5344CB8AC3E}">
        <p14:creationId xmlns:p14="http://schemas.microsoft.com/office/powerpoint/2010/main" val="141234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latin typeface="Segoe UI" panose="020B0502040204020203" pitchFamily="34" charset="0"/>
                <a:cs typeface="Segoe UI" panose="020B0502040204020203" pitchFamily="34" charset="0"/>
              </a:rPr>
              <a:t>Lombok est une librairie qui permet de ne plus coder les méthodes les plus basiques en Java</a:t>
            </a:r>
          </a:p>
          <a:p>
            <a:endParaRPr lang="fr-FR" noProof="0" dirty="0">
              <a:latin typeface="Segoe UI" panose="020B0502040204020203" pitchFamily="34" charset="0"/>
              <a:cs typeface="Segoe UI" panose="020B0502040204020203" pitchFamily="34" charset="0"/>
            </a:endParaRPr>
          </a:p>
          <a:p>
            <a:r>
              <a:rPr lang="fr-FR" b="0" i="0" u="none" noProof="0">
                <a:effectLst/>
                <a:latin typeface="Segoe UI" panose="020B0502040204020203" pitchFamily="34" charset="0"/>
                <a:cs typeface="Segoe UI" panose="020B0502040204020203" pitchFamily="34" charset="0"/>
                <a:hlinkClick r:id="rId3"/>
              </a:rPr>
              <a:t>@</a:t>
            </a:r>
            <a:r>
              <a:rPr lang="fr-FR" b="0" i="0" u="none" noProof="0" dirty="0">
                <a:effectLst/>
                <a:latin typeface="Segoe UI" panose="020B0502040204020203" pitchFamily="34" charset="0"/>
                <a:cs typeface="Segoe UI" panose="020B0502040204020203" pitchFamily="34" charset="0"/>
                <a:hlinkClick r:id="rId3"/>
              </a:rPr>
              <a:t>NoArgsConstructor</a:t>
            </a:r>
            <a:r>
              <a:rPr lang="fr-FR" b="0" i="0" u="none" noProof="0" dirty="0">
                <a:solidFill>
                  <a:srgbClr val="292929"/>
                </a:solidFill>
                <a:effectLst/>
                <a:latin typeface="Segoe UI" panose="020B0502040204020203" pitchFamily="34" charset="0"/>
                <a:cs typeface="Segoe UI" panose="020B0502040204020203" pitchFamily="34" charset="0"/>
              </a:rPr>
              <a:t> : cette annotation génère un constructeur sans argument et public</a:t>
            </a:r>
            <a:br>
              <a:rPr lang="fr-FR" u="none" noProof="0" dirty="0">
                <a:latin typeface="Segoe UI" panose="020B0502040204020203" pitchFamily="34" charset="0"/>
                <a:cs typeface="Segoe UI" panose="020B0502040204020203" pitchFamily="34" charset="0"/>
              </a:rPr>
            </a:br>
            <a:r>
              <a:rPr lang="fr-FR" b="0" i="0" u="none" noProof="0" dirty="0">
                <a:effectLst/>
                <a:latin typeface="Segoe UI" panose="020B0502040204020203" pitchFamily="34" charset="0"/>
                <a:cs typeface="Segoe UI" panose="020B0502040204020203" pitchFamily="34" charset="0"/>
                <a:hlinkClick r:id="rId4"/>
              </a:rPr>
              <a:t>@AllArgsConstructor</a:t>
            </a:r>
            <a:r>
              <a:rPr lang="fr-FR" b="0" i="0" u="none" noProof="0" dirty="0">
                <a:solidFill>
                  <a:srgbClr val="292929"/>
                </a:solidFill>
                <a:effectLst/>
                <a:latin typeface="Segoe UI" panose="020B0502040204020203" pitchFamily="34" charset="0"/>
                <a:cs typeface="Segoe UI" panose="020B0502040204020203" pitchFamily="34" charset="0"/>
              </a:rPr>
              <a:t> : on l’utilise pour la génération d’un constructeur avec tous les arguments et qu’il est public</a:t>
            </a:r>
            <a:br>
              <a:rPr lang="fr-FR" u="none" noProof="0" dirty="0">
                <a:latin typeface="Segoe UI" panose="020B0502040204020203" pitchFamily="34" charset="0"/>
                <a:cs typeface="Segoe UI" panose="020B0502040204020203" pitchFamily="34" charset="0"/>
              </a:rPr>
            </a:br>
            <a:r>
              <a:rPr lang="fr-FR" b="0" i="0" u="none" noProof="0" dirty="0">
                <a:effectLst/>
                <a:latin typeface="Segoe UI" panose="020B0502040204020203" pitchFamily="34" charset="0"/>
                <a:cs typeface="Segoe UI" panose="020B0502040204020203" pitchFamily="34" charset="0"/>
                <a:hlinkClick r:id="rId5"/>
              </a:rPr>
              <a:t>@Getter</a:t>
            </a:r>
            <a:r>
              <a:rPr lang="fr-FR" b="0" i="0" u="none" noProof="0" dirty="0">
                <a:solidFill>
                  <a:srgbClr val="292929"/>
                </a:solidFill>
                <a:effectLst/>
                <a:latin typeface="Segoe UI" panose="020B0502040204020203" pitchFamily="34" charset="0"/>
                <a:cs typeface="Segoe UI" panose="020B0502040204020203" pitchFamily="34" charset="0"/>
              </a:rPr>
              <a:t> : pour la génération des getters pour tous les champs</a:t>
            </a:r>
            <a:br>
              <a:rPr lang="fr-FR" u="none" noProof="0" dirty="0">
                <a:latin typeface="Segoe UI" panose="020B0502040204020203" pitchFamily="34" charset="0"/>
                <a:cs typeface="Segoe UI" panose="020B0502040204020203" pitchFamily="34" charset="0"/>
              </a:rPr>
            </a:br>
            <a:r>
              <a:rPr lang="fr-FR" b="0" i="0" u="none" noProof="0" dirty="0">
                <a:effectLst/>
                <a:latin typeface="Segoe UI" panose="020B0502040204020203" pitchFamily="34" charset="0"/>
                <a:cs typeface="Segoe UI" panose="020B0502040204020203" pitchFamily="34" charset="0"/>
                <a:hlinkClick r:id="rId6"/>
              </a:rPr>
              <a:t>@Setter</a:t>
            </a:r>
            <a:r>
              <a:rPr lang="fr-FR" b="0" i="0" u="none" noProof="0" dirty="0">
                <a:solidFill>
                  <a:srgbClr val="292929"/>
                </a:solidFill>
                <a:effectLst/>
                <a:latin typeface="Segoe UI" panose="020B0502040204020203" pitchFamily="34" charset="0"/>
                <a:cs typeface="Segoe UI" panose="020B0502040204020203" pitchFamily="34" charset="0"/>
              </a:rPr>
              <a:t> : pour la génération des setters pour tous les champs</a:t>
            </a:r>
            <a:br>
              <a:rPr lang="fr-FR" u="none" noProof="0" dirty="0">
                <a:latin typeface="Segoe UI" panose="020B0502040204020203" pitchFamily="34" charset="0"/>
                <a:cs typeface="Segoe UI" panose="020B0502040204020203" pitchFamily="34" charset="0"/>
              </a:rPr>
            </a:br>
            <a:r>
              <a:rPr lang="fr-FR" b="0" i="0" u="none" noProof="0" dirty="0">
                <a:effectLst/>
                <a:latin typeface="Segoe UI" panose="020B0502040204020203" pitchFamily="34" charset="0"/>
                <a:cs typeface="Segoe UI" panose="020B0502040204020203" pitchFamily="34" charset="0"/>
                <a:hlinkClick r:id="rId7"/>
              </a:rPr>
              <a:t>@EqualsAndHashCode</a:t>
            </a:r>
            <a:r>
              <a:rPr lang="fr-FR" b="0" i="0" u="none" noProof="0" dirty="0">
                <a:solidFill>
                  <a:srgbClr val="292929"/>
                </a:solidFill>
                <a:effectLst/>
                <a:latin typeface="Segoe UI" panose="020B0502040204020203" pitchFamily="34" charset="0"/>
                <a:cs typeface="Segoe UI" panose="020B0502040204020203" pitchFamily="34" charset="0"/>
              </a:rPr>
              <a:t> : permet la génération des méthodes </a:t>
            </a:r>
            <a:r>
              <a:rPr lang="fr-FR" b="0" i="0" u="none" noProof="0" dirty="0" err="1">
                <a:solidFill>
                  <a:srgbClr val="292929"/>
                </a:solidFill>
                <a:effectLst/>
                <a:latin typeface="Segoe UI" panose="020B0502040204020203" pitchFamily="34" charset="0"/>
                <a:cs typeface="Segoe UI" panose="020B0502040204020203" pitchFamily="34" charset="0"/>
              </a:rPr>
              <a:t>equals</a:t>
            </a:r>
            <a:r>
              <a:rPr lang="fr-FR" b="0" i="0" u="none" noProof="0" dirty="0">
                <a:solidFill>
                  <a:srgbClr val="292929"/>
                </a:solidFill>
                <a:effectLst/>
                <a:latin typeface="Segoe UI" panose="020B0502040204020203" pitchFamily="34" charset="0"/>
                <a:cs typeface="Segoe UI" panose="020B0502040204020203" pitchFamily="34" charset="0"/>
              </a:rPr>
              <a:t> et </a:t>
            </a:r>
            <a:r>
              <a:rPr lang="fr-FR" b="0" i="0" u="none" noProof="0" dirty="0" err="1">
                <a:solidFill>
                  <a:srgbClr val="292929"/>
                </a:solidFill>
                <a:effectLst/>
                <a:latin typeface="Segoe UI" panose="020B0502040204020203" pitchFamily="34" charset="0"/>
                <a:cs typeface="Segoe UI" panose="020B0502040204020203" pitchFamily="34" charset="0"/>
              </a:rPr>
              <a:t>hashCode</a:t>
            </a:r>
            <a:r>
              <a:rPr lang="fr-FR" b="0" i="0" u="none" noProof="0" dirty="0">
                <a:solidFill>
                  <a:srgbClr val="292929"/>
                </a:solidFill>
                <a:effectLst/>
                <a:latin typeface="Segoe UI" panose="020B0502040204020203" pitchFamily="34" charset="0"/>
                <a:cs typeface="Segoe UI" panose="020B0502040204020203" pitchFamily="34" charset="0"/>
              </a:rPr>
              <a:t> sur les champs donnés (on peut spécifier les champs avec (of=…))</a:t>
            </a:r>
            <a:br>
              <a:rPr lang="fr-FR" u="none" noProof="0" dirty="0">
                <a:latin typeface="Segoe UI" panose="020B0502040204020203" pitchFamily="34" charset="0"/>
                <a:cs typeface="Segoe UI" panose="020B0502040204020203" pitchFamily="34" charset="0"/>
              </a:rPr>
            </a:br>
            <a:r>
              <a:rPr lang="fr-FR" b="0" i="0" u="none" noProof="0" dirty="0">
                <a:effectLst/>
                <a:latin typeface="Segoe UI" panose="020B0502040204020203" pitchFamily="34" charset="0"/>
                <a:cs typeface="Segoe UI" panose="020B0502040204020203" pitchFamily="34" charset="0"/>
                <a:hlinkClick r:id="rId8"/>
              </a:rPr>
              <a:t>@ToString</a:t>
            </a:r>
            <a:r>
              <a:rPr lang="fr-FR" b="0" i="0" u="none" noProof="0" dirty="0">
                <a:solidFill>
                  <a:srgbClr val="292929"/>
                </a:solidFill>
                <a:effectLst/>
                <a:latin typeface="Segoe UI" panose="020B0502040204020203" pitchFamily="34" charset="0"/>
                <a:cs typeface="Segoe UI" panose="020B0502040204020203" pitchFamily="34" charset="0"/>
              </a:rPr>
              <a:t>(of=…) : cette annotation génère la méthode </a:t>
            </a:r>
            <a:r>
              <a:rPr lang="fr-FR" b="0" i="0" u="none" noProof="0" dirty="0" err="1">
                <a:solidFill>
                  <a:srgbClr val="292929"/>
                </a:solidFill>
                <a:effectLst/>
                <a:latin typeface="Segoe UI" panose="020B0502040204020203" pitchFamily="34" charset="0"/>
                <a:cs typeface="Segoe UI" panose="020B0502040204020203" pitchFamily="34" charset="0"/>
              </a:rPr>
              <a:t>toString</a:t>
            </a:r>
            <a:r>
              <a:rPr lang="fr-FR" b="0" i="0" u="none" noProof="0" dirty="0">
                <a:solidFill>
                  <a:srgbClr val="292929"/>
                </a:solidFill>
                <a:effectLst/>
                <a:latin typeface="Segoe UI" panose="020B0502040204020203" pitchFamily="34" charset="0"/>
                <a:cs typeface="Segoe UI" panose="020B0502040204020203" pitchFamily="34" charset="0"/>
              </a:rPr>
              <a:t> (on peut spécifier les champs avec (of=…)).</a:t>
            </a:r>
          </a:p>
          <a:p>
            <a:endParaRPr lang="fr-FR" b="0" i="0" u="none" noProof="0" dirty="0">
              <a:solidFill>
                <a:srgbClr val="292929"/>
              </a:solidFill>
              <a:effectLst/>
              <a:latin typeface="Segoe UI" panose="020B0502040204020203" pitchFamily="34" charset="0"/>
              <a:cs typeface="Segoe UI" panose="020B0502040204020203" pitchFamily="34" charset="0"/>
            </a:endParaRPr>
          </a:p>
          <a:p>
            <a:pPr marL="0" marR="0">
              <a:spcBef>
                <a:spcPts val="0"/>
              </a:spcBef>
              <a:spcAft>
                <a:spcPts val="0"/>
              </a:spcAft>
            </a:pPr>
            <a:r>
              <a:rPr lang="fr-FR" b="0" i="0" u="none" noProof="0" dirty="0">
                <a:effectLst/>
                <a:latin typeface="Segoe UI" panose="020B0502040204020203" pitchFamily="34" charset="0"/>
                <a:cs typeface="Segoe UI" panose="020B0502040204020203" pitchFamily="34" charset="0"/>
                <a:hlinkClick r:id="rId8"/>
              </a:rPr>
              <a:t>@Data</a:t>
            </a:r>
            <a:r>
              <a:rPr lang="fr-FR" b="0" i="0" u="none" noProof="0" dirty="0">
                <a:effectLst/>
                <a:latin typeface="Segoe UI" panose="020B0502040204020203" pitchFamily="34" charset="0"/>
                <a:cs typeface="Segoe UI" panose="020B0502040204020203" pitchFamily="34" charset="0"/>
              </a:rPr>
              <a:t> : cette annotation représente  </a:t>
            </a:r>
            <a:r>
              <a:rPr lang="fr-FR" sz="1800" b="1" noProof="0" dirty="0">
                <a:solidFill>
                  <a:srgbClr val="7F9FBF"/>
                </a:solidFill>
                <a:effectLst/>
                <a:latin typeface="Segoe UI" panose="020B0502040204020203" pitchFamily="34" charset="0"/>
                <a:cs typeface="Segoe UI" panose="020B0502040204020203" pitchFamily="34" charset="0"/>
              </a:rPr>
              <a:t>les annotations </a:t>
            </a:r>
            <a:r>
              <a:rPr lang="fr-FR" sz="1800" noProof="0" dirty="0">
                <a:solidFill>
                  <a:srgbClr val="3F5FBF"/>
                </a:solidFill>
                <a:effectLst/>
                <a:latin typeface="Segoe UI" panose="020B0502040204020203" pitchFamily="34" charset="0"/>
                <a:cs typeface="Segoe UI" panose="020B0502040204020203" pitchFamily="34" charset="0"/>
              </a:rPr>
              <a:t> @Getter, @Setter, @RequiredArgsConstructor,  @ToString, @EqualsAndHashCode</a:t>
            </a:r>
          </a:p>
          <a:p>
            <a:pPr marL="0" marR="0">
              <a:spcBef>
                <a:spcPts val="0"/>
              </a:spcBef>
              <a:spcAft>
                <a:spcPts val="0"/>
              </a:spcAft>
            </a:pPr>
            <a:r>
              <a:rPr lang="fr-FR" sz="1800" noProof="0" dirty="0">
                <a:solidFill>
                  <a:srgbClr val="3F5FBF"/>
                </a:solidFill>
                <a:effectLst/>
                <a:latin typeface="Segoe UI" panose="020B0502040204020203" pitchFamily="34" charset="0"/>
                <a:cs typeface="Segoe UI" panose="020B0502040204020203" pitchFamily="34" charset="0"/>
              </a:rPr>
              <a:t>	</a:t>
            </a:r>
            <a:r>
              <a:rPr lang="fr-FR" sz="1800" noProof="0" dirty="0">
                <a:solidFill>
                  <a:srgbClr val="3F5FBF"/>
                </a:solidFill>
                <a:effectLst/>
                <a:latin typeface="Segoe UI" panose="020B0502040204020203" pitchFamily="34" charset="0"/>
                <a:cs typeface="Segoe UI" panose="020B0502040204020203" pitchFamily="34" charset="0"/>
                <a:sym typeface="Wingdings" panose="05000000000000000000" pitchFamily="2" charset="2"/>
              </a:rPr>
              <a:t> pourrait paraître intéressante pour les POJO mais attention, </a:t>
            </a:r>
            <a:r>
              <a:rPr lang="fr-FR" sz="2800" b="0" i="0" dirty="0">
                <a:solidFill>
                  <a:srgbClr val="292929"/>
                </a:solidFill>
                <a:effectLst/>
                <a:latin typeface="Segoe UI" panose="020B0502040204020203" pitchFamily="34" charset="0"/>
                <a:cs typeface="Segoe UI" panose="020B0502040204020203" pitchFamily="34" charset="0"/>
              </a:rPr>
              <a:t>génère </a:t>
            </a:r>
            <a:r>
              <a:rPr lang="fr-FR" sz="2800" b="0" i="0" dirty="0" err="1">
                <a:solidFill>
                  <a:srgbClr val="292929"/>
                </a:solidFill>
                <a:effectLst/>
                <a:latin typeface="Segoe UI" panose="020B0502040204020203" pitchFamily="34" charset="0"/>
                <a:cs typeface="Segoe UI" panose="020B0502040204020203" pitchFamily="34" charset="0"/>
              </a:rPr>
              <a:t>EqualsAndHashCode</a:t>
            </a:r>
            <a:r>
              <a:rPr lang="fr-FR" sz="2800" b="0" i="0" dirty="0">
                <a:solidFill>
                  <a:srgbClr val="292929"/>
                </a:solidFill>
                <a:effectLst/>
                <a:latin typeface="Segoe UI" panose="020B0502040204020203" pitchFamily="34" charset="0"/>
                <a:cs typeface="Segoe UI" panose="020B0502040204020203" pitchFamily="34" charset="0"/>
              </a:rPr>
              <a:t> sur tous les champs, pareil pour </a:t>
            </a:r>
            <a:r>
              <a:rPr lang="fr-FR" sz="2800" b="0" i="0" dirty="0" err="1">
                <a:solidFill>
                  <a:srgbClr val="292929"/>
                </a:solidFill>
                <a:effectLst/>
                <a:latin typeface="Segoe UI" panose="020B0502040204020203" pitchFamily="34" charset="0"/>
                <a:cs typeface="Segoe UI" panose="020B0502040204020203" pitchFamily="34" charset="0"/>
              </a:rPr>
              <a:t>ToString</a:t>
            </a:r>
            <a:r>
              <a:rPr lang="fr-FR" sz="2800" b="0" i="0" dirty="0">
                <a:solidFill>
                  <a:srgbClr val="292929"/>
                </a:solidFill>
                <a:effectLst/>
                <a:latin typeface="Segoe UI" panose="020B0502040204020203" pitchFamily="34" charset="0"/>
                <a:cs typeface="Segoe UI" panose="020B0502040204020203" pitchFamily="34" charset="0"/>
              </a:rPr>
              <a:t>, ce qui peut occasionner des erreurs dans le cas des relations bidirectionnelles entre les classes.</a:t>
            </a:r>
            <a:endParaRPr lang="fr-FR" sz="1800" noProof="0" dirty="0">
              <a:solidFill>
                <a:srgbClr val="000000"/>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u="none" noProof="0" dirty="0">
                <a:solidFill>
                  <a:srgbClr val="292929"/>
                </a:solidFill>
                <a:effectLst/>
                <a:latin typeface="Segoe UI" panose="020B0502040204020203" pitchFamily="34" charset="0"/>
                <a:cs typeface="Segoe UI" panose="020B0502040204020203" pitchFamily="34" charset="0"/>
              </a:rPr>
              <a:t>	</a:t>
            </a: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 </a:t>
            </a:r>
            <a:r>
              <a:rPr lang="fr-FR" b="0" i="0" dirty="0">
                <a:solidFill>
                  <a:srgbClr val="292929"/>
                </a:solidFill>
                <a:effectLst/>
                <a:latin typeface="Segoe UI" panose="020B0502040204020203" pitchFamily="34" charset="0"/>
                <a:cs typeface="Segoe UI" panose="020B0502040204020203" pitchFamily="34" charset="0"/>
              </a:rPr>
              <a:t>Privilégier l’utilisation de @EqualsAndHashCode et @ToString en précisant les champs avec l’attribut of=...</a:t>
            </a:r>
          </a:p>
          <a:p>
            <a:pPr marL="628650" lvl="1" indent="-171450">
              <a:buFont typeface="Arial" panose="020B0604020202020204" pitchFamily="34" charset="0"/>
              <a:buChar char="•"/>
            </a:pPr>
            <a:endParaRPr lang="fr-FR" noProof="0" dirty="0">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fr-FR" noProof="0" dirty="0">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fr-FR" noProof="0" dirty="0">
                <a:latin typeface="Segoe UI" panose="020B0502040204020203" pitchFamily="34" charset="0"/>
                <a:cs typeface="Segoe UI" panose="020B0502040204020203" pitchFamily="34" charset="0"/>
              </a:rPr>
              <a:t>Il est utilisé beaucoup pour les BO, il remplace les normes du POJO (</a:t>
            </a:r>
            <a:r>
              <a:rPr lang="fr-FR" noProof="0" dirty="0" err="1">
                <a:latin typeface="Segoe UI" panose="020B0502040204020203" pitchFamily="34" charset="0"/>
                <a:cs typeface="Segoe UI" panose="020B0502040204020203" pitchFamily="34" charset="0"/>
              </a:rPr>
              <a:t>Plained</a:t>
            </a:r>
            <a:r>
              <a:rPr lang="fr-FR" noProof="0" dirty="0">
                <a:latin typeface="Segoe UI" panose="020B0502040204020203" pitchFamily="34" charset="0"/>
                <a:cs typeface="Segoe UI" panose="020B0502040204020203" pitchFamily="34" charset="0"/>
              </a:rPr>
              <a:t> Old Java Object)</a:t>
            </a:r>
          </a:p>
          <a:p>
            <a:pPr marL="628650" lvl="1" indent="-171450">
              <a:buFont typeface="Arial" panose="020B0604020202020204" pitchFamily="34" charset="0"/>
              <a:buChar char="•"/>
            </a:pPr>
            <a:r>
              <a:rPr lang="fr-FR" noProof="0" dirty="0">
                <a:latin typeface="Segoe UI" panose="020B0502040204020203" pitchFamily="34" charset="0"/>
                <a:cs typeface="Segoe UI" panose="020B0502040204020203" pitchFamily="34" charset="0"/>
              </a:rPr>
              <a:t>Constructeur par défaut </a:t>
            </a:r>
            <a:r>
              <a:rPr lang="fr-FR" noProof="0" dirty="0">
                <a:latin typeface="Segoe UI" panose="020B0502040204020203" pitchFamily="34" charset="0"/>
                <a:cs typeface="Segoe UI" panose="020B0502040204020203" pitchFamily="34" charset="0"/>
                <a:sym typeface="Wingdings" panose="05000000000000000000" pitchFamily="2" charset="2"/>
              </a:rPr>
              <a:t> </a:t>
            </a:r>
            <a:r>
              <a:rPr lang="fr-FR" b="0" i="0" u="none" noProof="0" dirty="0">
                <a:effectLst/>
                <a:latin typeface="Segoe UI" panose="020B0502040204020203" pitchFamily="34" charset="0"/>
                <a:cs typeface="Segoe UI" panose="020B0502040204020203" pitchFamily="34" charset="0"/>
                <a:hlinkClick r:id="rId3"/>
              </a:rPr>
              <a:t>@NoArgsConstructor</a:t>
            </a:r>
            <a:r>
              <a:rPr lang="fr-FR" b="0" i="0" u="none" noProof="0" dirty="0">
                <a:solidFill>
                  <a:srgbClr val="292929"/>
                </a:solidFill>
                <a:effectLst/>
                <a:latin typeface="Segoe UI" panose="020B0502040204020203" pitchFamily="34" charset="0"/>
                <a:cs typeface="Segoe UI" panose="020B0502040204020203" pitchFamily="34" charset="0"/>
              </a:rPr>
              <a:t> </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rPr>
              <a:t>Getter/Setter </a:t>
            </a: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 </a:t>
            </a:r>
            <a:r>
              <a:rPr lang="fr-FR" b="0" i="0" u="none" noProof="0" dirty="0">
                <a:effectLst/>
                <a:latin typeface="Segoe UI" panose="020B0502040204020203" pitchFamily="34" charset="0"/>
                <a:cs typeface="Segoe UI" panose="020B0502040204020203" pitchFamily="34" charset="0"/>
                <a:hlinkClick r:id="rId5"/>
              </a:rPr>
              <a:t>@Getter</a:t>
            </a:r>
            <a:r>
              <a:rPr lang="fr-FR" b="0" i="0" u="none" noProof="0" dirty="0">
                <a:solidFill>
                  <a:srgbClr val="292929"/>
                </a:solidFill>
                <a:effectLst/>
                <a:latin typeface="Segoe UI" panose="020B0502040204020203" pitchFamily="34" charset="0"/>
                <a:cs typeface="Segoe UI" panose="020B0502040204020203" pitchFamily="34" charset="0"/>
              </a:rPr>
              <a:t> </a:t>
            </a:r>
            <a:r>
              <a:rPr lang="fr-FR" b="0" i="0" u="none" noProof="0" dirty="0">
                <a:effectLst/>
                <a:latin typeface="Segoe UI" panose="020B0502040204020203" pitchFamily="34" charset="0"/>
                <a:cs typeface="Segoe UI" panose="020B0502040204020203" pitchFamily="34" charset="0"/>
                <a:hlinkClick r:id="rId6"/>
              </a:rPr>
              <a:t>@Setter</a:t>
            </a:r>
            <a:endParaRPr lang="fr-FR" b="0" i="0" u="none" noProof="0" dirty="0">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fr-FR" b="0" i="0" u="none" noProof="0" dirty="0" err="1">
                <a:solidFill>
                  <a:srgbClr val="292929"/>
                </a:solidFill>
                <a:effectLst/>
                <a:latin typeface="Segoe UI" panose="020B0502040204020203" pitchFamily="34" charset="0"/>
                <a:cs typeface="Segoe UI" panose="020B0502040204020203" pitchFamily="34" charset="0"/>
              </a:rPr>
              <a:t>toString</a:t>
            </a:r>
            <a:r>
              <a:rPr lang="fr-FR" b="0" i="0" u="none" noProof="0" dirty="0">
                <a:solidFill>
                  <a:srgbClr val="292929"/>
                </a:solidFill>
                <a:effectLst/>
                <a:latin typeface="Segoe UI" panose="020B0502040204020203" pitchFamily="34" charset="0"/>
                <a:cs typeface="Segoe UI" panose="020B0502040204020203" pitchFamily="34" charset="0"/>
              </a:rPr>
              <a:t> </a:t>
            </a: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 </a:t>
            </a:r>
            <a:r>
              <a:rPr lang="fr-FR" b="0" i="0" u="none" noProof="0" dirty="0">
                <a:solidFill>
                  <a:srgbClr val="292929"/>
                </a:solidFill>
                <a:effectLst/>
                <a:latin typeface="Segoe UI" panose="020B0502040204020203" pitchFamily="34" charset="0"/>
                <a:cs typeface="Segoe UI" panose="020B0502040204020203" pitchFamily="34" charset="0"/>
              </a:rPr>
              <a:t> </a:t>
            </a:r>
            <a:r>
              <a:rPr lang="fr-FR" b="0" i="0" u="none" noProof="0" dirty="0">
                <a:effectLst/>
                <a:latin typeface="Segoe UI" panose="020B0502040204020203" pitchFamily="34" charset="0"/>
                <a:cs typeface="Segoe UI" panose="020B0502040204020203" pitchFamily="34" charset="0"/>
                <a:hlinkClick r:id="rId8"/>
              </a:rPr>
              <a:t>@ToString</a:t>
            </a:r>
            <a:endParaRPr lang="fr-FR" b="0" i="0" u="none" noProof="0" dirty="0">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fr-FR" b="0" i="0" u="none" noProof="0" dirty="0" err="1">
                <a:effectLst/>
                <a:latin typeface="Segoe UI" panose="020B0502040204020203" pitchFamily="34" charset="0"/>
                <a:cs typeface="Segoe UI" panose="020B0502040204020203" pitchFamily="34" charset="0"/>
              </a:rPr>
              <a:t>Equals</a:t>
            </a:r>
            <a:r>
              <a:rPr lang="fr-FR" b="0" i="0" u="none" noProof="0" dirty="0">
                <a:effectLst/>
                <a:latin typeface="Segoe UI" panose="020B0502040204020203" pitchFamily="34" charset="0"/>
                <a:cs typeface="Segoe UI" panose="020B0502040204020203" pitchFamily="34" charset="0"/>
              </a:rPr>
              <a:t> </a:t>
            </a:r>
            <a:r>
              <a:rPr lang="fr-FR" b="0" i="0" u="none" noProof="0" dirty="0">
                <a:effectLst/>
                <a:latin typeface="Segoe UI" panose="020B0502040204020203" pitchFamily="34" charset="0"/>
                <a:cs typeface="Segoe UI" panose="020B0502040204020203" pitchFamily="34" charset="0"/>
                <a:sym typeface="Wingdings" panose="05000000000000000000" pitchFamily="2" charset="2"/>
              </a:rPr>
              <a:t> </a:t>
            </a:r>
            <a:r>
              <a:rPr lang="fr-FR" b="0" i="0" u="none" noProof="0" dirty="0">
                <a:effectLst/>
                <a:latin typeface="Segoe UI" panose="020B0502040204020203" pitchFamily="34" charset="0"/>
                <a:cs typeface="Segoe UI" panose="020B0502040204020203" pitchFamily="34" charset="0"/>
                <a:hlinkClick r:id="rId7"/>
              </a:rPr>
              <a:t>@EqualsAndHashCode</a:t>
            </a:r>
            <a:r>
              <a:rPr lang="fr-FR" b="0" i="0" u="none" noProof="0" dirty="0">
                <a:solidFill>
                  <a:srgbClr val="292929"/>
                </a:solidFill>
                <a:effectLst/>
                <a:latin typeface="Segoe UI" panose="020B0502040204020203" pitchFamily="34" charset="0"/>
                <a:cs typeface="Segoe UI" panose="020B0502040204020203" pitchFamily="34" charset="0"/>
              </a:rPr>
              <a:t> </a:t>
            </a:r>
            <a:endParaRPr lang="fr-FR" noProof="0" dirty="0">
              <a:latin typeface="Segoe UI" panose="020B0502040204020203" pitchFamily="34" charset="0"/>
              <a:cs typeface="Segoe UI" panose="020B0502040204020203" pitchFamily="34" charset="0"/>
            </a:endParaRPr>
          </a:p>
          <a:p>
            <a:endParaRPr lang="fr-FR" b="0" i="0" u="none" noProof="0" dirty="0">
              <a:solidFill>
                <a:srgbClr val="292929"/>
              </a:solidFill>
              <a:effectLst/>
              <a:latin typeface="Segoe UI" panose="020B0502040204020203" pitchFamily="34" charset="0"/>
              <a:cs typeface="Segoe UI" panose="020B0502040204020203" pitchFamily="34" charset="0"/>
            </a:endParaRPr>
          </a:p>
          <a:p>
            <a:endParaRPr lang="fr-FR" b="0" i="0" u="none" noProof="0" dirty="0">
              <a:solidFill>
                <a:srgbClr val="292929"/>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621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latin typeface="Segoe UI" panose="020B0502040204020203" pitchFamily="34" charset="0"/>
                <a:cs typeface="Segoe UI" panose="020B0502040204020203" pitchFamily="34" charset="0"/>
              </a:rPr>
              <a:t>Builder Pattern est très présent dans les classes de Spring et Spring Boot</a:t>
            </a:r>
          </a:p>
          <a:p>
            <a:endParaRPr lang="fr-FR" b="0" i="0" u="none" noProof="0" dirty="0">
              <a:solidFill>
                <a:srgbClr val="292929"/>
              </a:solidFill>
              <a:effectLst/>
              <a:latin typeface="Segoe UI" panose="020B0502040204020203" pitchFamily="34" charset="0"/>
              <a:cs typeface="Segoe UI" panose="020B0502040204020203" pitchFamily="34" charset="0"/>
            </a:endParaRPr>
          </a:p>
          <a:p>
            <a:r>
              <a:rPr lang="fr-FR" b="0" i="0" u="none" noProof="0" dirty="0">
                <a:solidFill>
                  <a:srgbClr val="292929"/>
                </a:solidFill>
                <a:effectLst/>
                <a:latin typeface="Segoe UI" panose="020B0502040204020203" pitchFamily="34" charset="0"/>
                <a:cs typeface="Segoe UI" panose="020B0502040204020203" pitchFamily="34" charset="0"/>
              </a:rPr>
              <a:t>@Builder </a:t>
            </a: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 il faut voir cela comme un constructeur intelligent</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Par défaut si vous placez Lombok sur une classe Java, il créera automatiquement le constructeur avec tous les attributs</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Par contre si vous avez placé l’annota</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Au lieu de surcharger des constructeurs pour tous les cas de figure d’une classe</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Exemple : </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Je veux un constructeur pour tous les champs sauf l’identifiant</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Je veux un constructeur pour juste le nom et l’âge</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Je veux le constructeur par défaut</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Je veux le constructeur avec tous les paramètres</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Sur la classe BO placer @Builder </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et @AllArgsConstructor  car Builder a besoin du constructeur avec tous les arguments pour fonctionner. Et sur un BO nous avons par défaut le constructeur sans paramètre à définir. Dans ce cas, @Builder ne génère plus le constructeur avec tous les paramètres, mais il le réclame</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Avec le Builder, vous pouvez créer une instance de la classe en initialisant les champs que vous voulez à chaque fois</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Exemple :</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Tous</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Uniquement le nom</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Tous sauf l’identifiant,</a:t>
            </a:r>
          </a:p>
          <a:p>
            <a:pPr marL="1543050" lvl="3"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a:t>
            </a:r>
          </a:p>
          <a:p>
            <a:pPr marL="1085850" lvl="2"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Avec 1 seul constructeur et l’annotation @Builder, vous avez l’équivalent de tous les constructeurs</a:t>
            </a:r>
          </a:p>
          <a:p>
            <a:pPr marL="1085850" lvl="2" indent="-171450">
              <a:buFont typeface="Arial" panose="020B0604020202020204" pitchFamily="34" charset="0"/>
              <a:buChar char="•"/>
            </a:pPr>
            <a:endPar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endParaRPr>
          </a:p>
          <a:p>
            <a:pPr marL="171450" lvl="0"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Si vous utilisez @Data sur votre BO</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En ajoutant @Builder</a:t>
            </a:r>
          </a:p>
          <a:p>
            <a:pPr marL="628650" lvl="1" indent="-171450">
              <a:buFont typeface="Arial" panose="020B0604020202020204" pitchFamily="34" charset="0"/>
              <a:buChar char="•"/>
            </a:pPr>
            <a:r>
              <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rPr>
              <a:t>Il faudra ajouter les 2 annotations </a:t>
            </a:r>
            <a:r>
              <a:rPr lang="fr-FR" dirty="0">
                <a:solidFill>
                  <a:srgbClr val="011F39"/>
                </a:solidFill>
                <a:cs typeface="Segoe UI" panose="020B0502040204020203" pitchFamily="34" charset="0"/>
              </a:rPr>
              <a:t>@NoArgsConstructor  et </a:t>
            </a:r>
            <a:r>
              <a:rPr lang="fr-FR" dirty="0">
                <a:solidFill>
                  <a:srgbClr val="95B258"/>
                </a:solidFill>
                <a:cs typeface="Segoe UI" panose="020B0502040204020203" pitchFamily="34" charset="0"/>
              </a:rPr>
              <a:t>@AllArgsConstructor pour que le constructeur par défaut et celui avec tous les </a:t>
            </a:r>
            <a:r>
              <a:rPr lang="fr-FR">
                <a:solidFill>
                  <a:srgbClr val="95B258"/>
                </a:solidFill>
                <a:cs typeface="Segoe UI" panose="020B0502040204020203" pitchFamily="34" charset="0"/>
              </a:rPr>
              <a:t>arguments existent</a:t>
            </a:r>
            <a:endParaRPr lang="fr-FR" b="0" i="0" u="none" noProof="0" dirty="0">
              <a:solidFill>
                <a:srgbClr val="292929"/>
              </a:solidFill>
              <a:effectLst/>
              <a:latin typeface="Segoe UI" panose="020B0502040204020203" pitchFamily="34" charset="0"/>
              <a:cs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286946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168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9516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4543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Utilisation de la librairie Lombok pour gérer le design pattern POJO sur les BO et l’</a:t>
            </a:r>
            <a:r>
              <a:rPr lang="fr-FR" dirty="0" err="1"/>
              <a:t>auto-génération</a:t>
            </a:r>
            <a:r>
              <a:rPr lang="fr-FR" dirty="0"/>
              <a:t> des constructeurs dans l’injection</a:t>
            </a:r>
          </a:p>
          <a:p>
            <a:r>
              <a:rPr lang="fr-FR" dirty="0"/>
              <a:t>Utilisation du </a:t>
            </a:r>
            <a:r>
              <a:rPr lang="fr-FR" dirty="0" err="1"/>
              <a:t>framework</a:t>
            </a:r>
            <a:r>
              <a:rPr lang="fr-FR" dirty="0"/>
              <a:t> </a:t>
            </a:r>
            <a:r>
              <a:rPr lang="fr-FR" dirty="0" err="1"/>
              <a:t>Mockito</a:t>
            </a:r>
            <a:r>
              <a:rPr lang="fr-FR" dirty="0"/>
              <a:t> pour générer des tests unitaires évolué</a:t>
            </a:r>
          </a:p>
        </p:txBody>
      </p:sp>
    </p:spTree>
    <p:extLst>
      <p:ext uri="{BB962C8B-B14F-4D97-AF65-F5344CB8AC3E}">
        <p14:creationId xmlns:p14="http://schemas.microsoft.com/office/powerpoint/2010/main" val="231462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560" lvl="1" indent="0">
              <a:spcBef>
                <a:spcPts val="1001"/>
              </a:spcBef>
              <a:buClr>
                <a:srgbClr val="004358"/>
              </a:buClr>
              <a:buFont typeface="Arial"/>
              <a:buNone/>
            </a:pPr>
            <a:endParaRPr lang="fr-FR" spc="-1" dirty="0">
              <a:solidFill>
                <a:srgbClr val="343642"/>
              </a:solidFill>
              <a:latin typeface="Segoe UI"/>
            </a:endParaRPr>
          </a:p>
        </p:txBody>
      </p:sp>
    </p:spTree>
    <p:extLst>
      <p:ext uri="{BB962C8B-B14F-4D97-AF65-F5344CB8AC3E}">
        <p14:creationId xmlns:p14="http://schemas.microsoft.com/office/powerpoint/2010/main" val="223040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La problématique dans un grand nombre d’applications web est la multiplication des URLs pour manipuler une ressource </a:t>
            </a:r>
          </a:p>
          <a:p>
            <a:r>
              <a:rPr lang="fr-FR" sz="1200" dirty="0"/>
              <a:t>Par exemple, pour interroger une base de clients, il est possible d’avoir les URL suivantes :</a:t>
            </a:r>
          </a:p>
          <a:p>
            <a:r>
              <a:rPr lang="fr-FR" sz="1200" dirty="0"/>
              <a:t> /</a:t>
            </a:r>
            <a:r>
              <a:rPr lang="fr-FR" sz="1200" dirty="0" err="1"/>
              <a:t>clientsCSV</a:t>
            </a:r>
            <a:r>
              <a:rPr lang="fr-FR" sz="1200" dirty="0"/>
              <a:t> pour obtenir la liste des clients au format CSV</a:t>
            </a:r>
          </a:p>
          <a:p>
            <a:r>
              <a:rPr lang="fr-FR" sz="1200" dirty="0"/>
              <a:t> /</a:t>
            </a:r>
            <a:r>
              <a:rPr lang="fr-FR" sz="1200" dirty="0" err="1"/>
              <a:t>clientsXML</a:t>
            </a:r>
            <a:r>
              <a:rPr lang="fr-FR" sz="1200" dirty="0"/>
              <a:t> pour obtenir la liste des clients au format XML</a:t>
            </a:r>
          </a:p>
          <a:p>
            <a:r>
              <a:rPr lang="fr-FR" sz="1200" dirty="0"/>
              <a:t> /</a:t>
            </a:r>
            <a:r>
              <a:rPr lang="fr-FR" sz="1200" dirty="0" err="1"/>
              <a:t>clientsJSON</a:t>
            </a:r>
            <a:r>
              <a:rPr lang="fr-FR" sz="1200" dirty="0"/>
              <a:t> pour obtenir la liste des clients au format JSON</a:t>
            </a:r>
          </a:p>
          <a:p>
            <a:r>
              <a:rPr lang="fr-FR" sz="1200" dirty="0"/>
              <a:t> /</a:t>
            </a:r>
            <a:r>
              <a:rPr lang="fr-FR" sz="1200" dirty="0" err="1"/>
              <a:t>ModifierClient</a:t>
            </a:r>
            <a:r>
              <a:rPr lang="fr-FR" sz="1200" dirty="0"/>
              <a:t> pour modifier un client</a:t>
            </a:r>
          </a:p>
          <a:p>
            <a:r>
              <a:rPr lang="fr-FR" sz="1200" dirty="0"/>
              <a:t>Il est possible d’en ajouter encore beaucoup en lien avec les fonctionnalités attendues.</a:t>
            </a:r>
          </a:p>
          <a:p>
            <a:endParaRPr lang="fr-FR" sz="1200" dirty="0"/>
          </a:p>
          <a:p>
            <a:r>
              <a:rPr lang="fr-FR" sz="1200" dirty="0"/>
              <a:t>Il devient alors difficile de s’y retrouver, difficile de retrouver l’URL à utiliser pour une certaine fonctionnalité…</a:t>
            </a:r>
          </a:p>
          <a:p>
            <a:endParaRPr lang="fr-FR" sz="1200" dirty="0"/>
          </a:p>
          <a:p>
            <a:r>
              <a:rPr lang="fr-FR" sz="1200" dirty="0"/>
              <a:t>Il est nécessaire de simplifier cette représentation.</a:t>
            </a:r>
          </a:p>
          <a:p>
            <a:r>
              <a:rPr lang="fr-FR" sz="1200" dirty="0"/>
              <a:t>L’idée est d’avoir une URL unique pour manipuler une ressource que ce soit en lecture ou en écriture,</a:t>
            </a:r>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a:p>
            <a:endParaRPr lang="fr-FR" dirty="0"/>
          </a:p>
        </p:txBody>
      </p:sp>
    </p:spTree>
    <p:extLst>
      <p:ext uri="{BB962C8B-B14F-4D97-AF65-F5344CB8AC3E}">
        <p14:creationId xmlns:p14="http://schemas.microsoft.com/office/powerpoint/2010/main" val="189516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Une ressource doit être vue comme des données brutes et non par sa représentation dans un format spécifique.</a:t>
            </a:r>
          </a:p>
          <a:p>
            <a:r>
              <a:rPr lang="fr-FR" sz="1200" dirty="0"/>
              <a:t>Ainsi, pour travailler avec une ressource (en lecture, en écriture) une seule URL suffit. </a:t>
            </a:r>
          </a:p>
          <a:p>
            <a:r>
              <a:rPr lang="fr-FR" sz="1200" dirty="0"/>
              <a:t>Chaque client reçoit la donnée dans le format désiré.</a:t>
            </a:r>
          </a:p>
          <a:p>
            <a:r>
              <a:rPr lang="fr-FR" sz="1200" dirty="0"/>
              <a:t>Une URL devient un point d’accès unique à une ressource indépendamment de sa représentation.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C’est le principe du style d’architecture REST.</a:t>
            </a:r>
          </a:p>
          <a:p>
            <a:r>
              <a:rPr lang="fr-FR" sz="1200" dirty="0"/>
              <a:t>L’en-tête de requête HTTP </a:t>
            </a:r>
            <a:r>
              <a:rPr lang="fr-FR" sz="1200" dirty="0" err="1"/>
              <a:t>Accept</a:t>
            </a:r>
            <a:r>
              <a:rPr lang="fr-FR" sz="1200" dirty="0"/>
              <a:t> a toute son importance pour déterminer la représentation (l’état) attendue par l’émetteur de la requête. </a:t>
            </a:r>
          </a:p>
          <a:p>
            <a:r>
              <a:rPr lang="fr-FR" sz="1200" dirty="0"/>
              <a:t>REST veut dire </a:t>
            </a:r>
            <a:r>
              <a:rPr lang="fr-FR" sz="1200" dirty="0" err="1"/>
              <a:t>Representational</a:t>
            </a:r>
            <a:r>
              <a:rPr lang="fr-FR" sz="1200" dirty="0"/>
              <a:t> State Transfer.</a:t>
            </a:r>
          </a:p>
        </p:txBody>
      </p:sp>
    </p:spTree>
    <p:extLst>
      <p:ext uri="{BB962C8B-B14F-4D97-AF65-F5344CB8AC3E}">
        <p14:creationId xmlns:p14="http://schemas.microsoft.com/office/powerpoint/2010/main" val="399449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Une API est un logiciel qui offre des services à d’autres logiciels.</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Plusieurs applications de type et langages différentes veulent interroger un même serveur.</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Exemple : une application mobile, une application Web en </a:t>
            </a:r>
            <a:r>
              <a:rPr kumimoji="0" lang="fr-FR" sz="1200" b="0" i="0" u="none" strike="noStrike" kern="1200" cap="none" spc="-1" normalizeH="0" baseline="0" noProof="0" dirty="0" err="1">
                <a:ln>
                  <a:noFill/>
                </a:ln>
                <a:solidFill>
                  <a:srgbClr val="00899C"/>
                </a:solidFill>
                <a:effectLst/>
                <a:uLnTx/>
                <a:uFillTx/>
                <a:latin typeface="Segoe UI Light" panose="020B0502040204020203" pitchFamily="34" charset="0"/>
                <a:ea typeface="DejaVu Sans"/>
                <a:cs typeface="Segoe UI Light" panose="020B0502040204020203" pitchFamily="34" charset="0"/>
              </a:rPr>
              <a:t>Angular</a:t>
            </a: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 …</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Pour permettre de manipuler le même serveur, il faut donner l’accès à la ressource.</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La tendance actuelle consiste à exposer une API REST qui permet de lire, créer, modifier et supprimer des ressources, en s’appuyant sur le protocole HTTP et le format JSON.</a:t>
            </a:r>
          </a:p>
          <a:p>
            <a:pPr marL="0" marR="0" lvl="0" indent="0" algn="just" defTabSz="914400" rtl="0" eaLnBrk="1" fontAlgn="auto" latinLnBrk="0" hangingPunct="1">
              <a:lnSpc>
                <a:spcPct val="100000"/>
              </a:lnSpc>
              <a:spcBef>
                <a:spcPts val="1200"/>
              </a:spcBef>
              <a:spcAft>
                <a:spcPts val="300"/>
              </a:spcAft>
              <a:buClrTx/>
              <a:buSzTx/>
              <a:buFontTx/>
              <a:buNone/>
              <a:tabLst/>
              <a:defRPr/>
            </a:pPr>
            <a:endPar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endParaRPr>
          </a:p>
          <a:p>
            <a:r>
              <a:rPr lang="fr-FR" sz="1200" dirty="0"/>
              <a:t>API REST est un service</a:t>
            </a:r>
          </a:p>
          <a:p>
            <a:r>
              <a:rPr lang="fr-FR" sz="1200" dirty="0"/>
              <a:t>Application Web va interagir par le protocole HTTP</a:t>
            </a:r>
          </a:p>
          <a:p>
            <a:r>
              <a:rPr lang="fr-FR" sz="1200" dirty="0"/>
              <a:t>À un serveur d’application associé à une base de données</a:t>
            </a:r>
          </a:p>
          <a:p>
            <a:r>
              <a:rPr lang="fr-FR" sz="1200" dirty="0"/>
              <a:t>Le serveur d’application va exposer une API REST</a:t>
            </a: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Une API REST permet donc de disposer d’un ensemble de méthodes pour manipuler des ressources, quel que soit la technologie utilisée côté client et côté serveur</a:t>
            </a:r>
          </a:p>
          <a:p>
            <a:pPr marL="0" marR="0" lvl="0" indent="0" defTabSz="914400" rtl="0" eaLnBrk="1" fontAlgn="auto" latinLnBrk="0" hangingPunct="1">
              <a:lnSpc>
                <a:spcPct val="115000"/>
              </a:lnSpc>
              <a:spcBef>
                <a:spcPts val="499"/>
              </a:spcBef>
              <a:spcAft>
                <a:spcPts val="1001"/>
              </a:spcAft>
              <a:buClrTx/>
              <a:buSzTx/>
              <a:buFontTx/>
              <a:buNone/>
              <a:tabLst/>
              <a:defRPr/>
            </a:pPr>
            <a:endParaRPr lang="fr-FR" sz="1200" spc="-1" dirty="0">
              <a:solidFill>
                <a:srgbClr val="343642"/>
              </a:solidFill>
              <a:latin typeface="Segoe UI"/>
              <a:ea typeface="+mn-ea"/>
              <a:cs typeface="+mn-cs"/>
            </a:endParaRP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Cette approche se standardise et se répand : la majorité des services sont aujourd’hui exposés de cette manière, </a:t>
            </a: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même les administrations commencent à publier leurs données à travers des API REST</a:t>
            </a:r>
          </a:p>
          <a:p>
            <a:pPr marL="0" marR="0" lvl="0" indent="0" defTabSz="914400" rtl="0" eaLnBrk="1" fontAlgn="auto" latinLnBrk="0" hangingPunct="1">
              <a:lnSpc>
                <a:spcPct val="115000"/>
              </a:lnSpc>
              <a:spcBef>
                <a:spcPts val="499"/>
              </a:spcBef>
              <a:spcAft>
                <a:spcPts val="1001"/>
              </a:spcAft>
              <a:buClrTx/>
              <a:buSzTx/>
              <a:buFontTx/>
              <a:buNone/>
              <a:tabLst/>
              <a:defRPr/>
            </a:pPr>
            <a:endParaRPr kumimoji="0" lang="fr-FR" sz="1200" b="0" i="0" u="none" strike="noStrike" kern="1200" cap="none" spc="-1" normalizeH="0" baseline="0" noProof="0" dirty="0">
              <a:ln>
                <a:noFill/>
              </a:ln>
              <a:solidFill>
                <a:srgbClr val="343642"/>
              </a:solidFill>
              <a:effectLst/>
              <a:uLnTx/>
              <a:uFillTx/>
              <a:latin typeface="Segoe UI"/>
              <a:ea typeface="+mn-ea"/>
              <a:cs typeface="+mn-cs"/>
            </a:endParaRPr>
          </a:p>
          <a:p>
            <a:r>
              <a:rPr lang="fr-FR" sz="1200" dirty="0"/>
              <a:t>Une API REST est </a:t>
            </a:r>
            <a:r>
              <a:rPr lang="fr-FR" sz="1200" dirty="0" err="1"/>
              <a:t>stateless</a:t>
            </a:r>
            <a:endParaRPr lang="fr-FR" sz="1200" dirty="0"/>
          </a:p>
          <a:p>
            <a:r>
              <a:rPr lang="fr-FR" sz="1200" dirty="0">
                <a:sym typeface="Wingdings" panose="05000000000000000000" pitchFamily="2" charset="2"/>
              </a:rPr>
              <a:t></a:t>
            </a:r>
            <a:r>
              <a:rPr lang="fr-FR" sz="1200" dirty="0"/>
              <a:t> L’appel (l’exécution d’une méthode) ne doit pas dépendre de l’appel d’une méthode précédente</a:t>
            </a:r>
          </a:p>
          <a:p>
            <a:endParaRPr lang="fr-FR" sz="1200" dirty="0"/>
          </a:p>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Dans l’architecture d’un projet Java, les API REST s’appuient sur la couche métier (BLL) et la couche d’accès aux données (DAL) pour transmettre des informations depuis une base de données</a:t>
            </a:r>
          </a:p>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La couche BLL, permettra de vérifier et sécuriser les données provenant de l’API REST</a:t>
            </a:r>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307761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cours, nous allons réaliser une application orienté Web Services REST.</a:t>
            </a:r>
          </a:p>
          <a:p>
            <a:r>
              <a:rPr lang="fr-FR" dirty="0"/>
              <a:t>Nous allons nous concentrer sur le back d’une telle application durant ce cours.</a:t>
            </a:r>
          </a:p>
          <a:p>
            <a:endParaRPr lang="fr-FR" dirty="0"/>
          </a:p>
          <a:p>
            <a:r>
              <a:rPr lang="fr-FR" dirty="0"/>
              <a:t>Le Front pourrait être réalisé avec une solution mobile, Cross plateforme, </a:t>
            </a:r>
            <a:r>
              <a:rPr lang="fr-FR" dirty="0" err="1"/>
              <a:t>Angular</a:t>
            </a:r>
            <a:r>
              <a:rPr lang="fr-FR" dirty="0"/>
              <a:t>, </a:t>
            </a:r>
            <a:r>
              <a:rPr lang="fr-FR" dirty="0" err="1"/>
              <a:t>React</a:t>
            </a:r>
            <a:r>
              <a:rPr lang="fr-FR" dirty="0"/>
              <a:t>, ….</a:t>
            </a:r>
          </a:p>
          <a:p>
            <a:r>
              <a:rPr lang="fr-FR" dirty="0"/>
              <a:t>Dans ce cours, nous nous contenterons de manipuler au travers d’un client REST : POSTMAN</a:t>
            </a:r>
          </a:p>
          <a:p>
            <a:endParaRPr lang="fr-FR" dirty="0"/>
          </a:p>
          <a:p>
            <a:r>
              <a:rPr lang="fr-FR" dirty="0"/>
              <a:t>Au niveau du Back : </a:t>
            </a:r>
          </a:p>
          <a:p>
            <a:endParaRPr lang="fr-FR" dirty="0"/>
          </a:p>
          <a:p>
            <a:r>
              <a:rPr lang="fr-FR" dirty="0"/>
              <a:t>Nous allons utiliser le </a:t>
            </a:r>
            <a:r>
              <a:rPr lang="fr-FR" dirty="0" err="1"/>
              <a:t>framework</a:t>
            </a:r>
            <a:r>
              <a:rPr lang="fr-FR" dirty="0"/>
              <a:t> Spring Boot et les différents modules du </a:t>
            </a:r>
            <a:r>
              <a:rPr lang="fr-FR" dirty="0" err="1"/>
              <a:t>framework</a:t>
            </a:r>
            <a:r>
              <a:rPr lang="fr-FR" dirty="0"/>
              <a:t> Spring au slide suivant nous détaillerons l’ensemble des modules vues.</a:t>
            </a:r>
          </a:p>
          <a:p>
            <a:r>
              <a:rPr lang="fr-FR" dirty="0"/>
              <a:t>Ces </a:t>
            </a:r>
            <a:r>
              <a:rPr lang="fr-FR" dirty="0" err="1"/>
              <a:t>frameworks</a:t>
            </a:r>
            <a:r>
              <a:rPr lang="fr-FR" dirty="0"/>
              <a:t> permettrons de créer : </a:t>
            </a:r>
          </a:p>
          <a:p>
            <a:pPr marL="628650" lvl="1" indent="-171450">
              <a:buFont typeface="Arial" panose="020B0604020202020204" pitchFamily="34" charset="0"/>
              <a:buChar char="•"/>
            </a:pPr>
            <a:r>
              <a:rPr lang="fr-FR" dirty="0"/>
              <a:t>API (</a:t>
            </a:r>
            <a:r>
              <a:rPr lang="fr-FR" dirty="0" err="1"/>
              <a:t>Rest</a:t>
            </a:r>
            <a:r>
              <a:rPr lang="fr-FR" dirty="0"/>
              <a:t>)</a:t>
            </a:r>
          </a:p>
          <a:p>
            <a:pPr marL="628650" lvl="1" indent="-171450">
              <a:buFont typeface="Arial" panose="020B0604020202020204" pitchFamily="34" charset="0"/>
              <a:buChar char="•"/>
            </a:pPr>
            <a:r>
              <a:rPr lang="fr-FR" dirty="0"/>
              <a:t>Une couche métier – BLL – La logique, les contraintes et les validations métiers (Les transactions si besoin)</a:t>
            </a:r>
          </a:p>
          <a:p>
            <a:pPr marL="628650" lvl="1" indent="-171450">
              <a:buFont typeface="Arial" panose="020B0604020202020204" pitchFamily="34" charset="0"/>
              <a:buChar char="•"/>
            </a:pPr>
            <a:r>
              <a:rPr lang="fr-FR" dirty="0"/>
              <a:t>Une couche d’accès aux données – orienté Repository (simplification d’écriture de cette couche) – permet une abstraction à différentes sources de données</a:t>
            </a:r>
          </a:p>
          <a:p>
            <a:pPr marL="628650" lvl="1" indent="-171450">
              <a:buFont typeface="Arial" panose="020B0604020202020204" pitchFamily="34" charset="0"/>
              <a:buChar char="•"/>
            </a:pPr>
            <a:r>
              <a:rPr lang="fr-FR" dirty="0"/>
              <a:t>Dans notre cas, nous verrons une solution orientée SQL (base relationnelle avec Microsoft SQL Server) et NoSQL (MongoDB)</a:t>
            </a:r>
          </a:p>
          <a:p>
            <a:pPr marL="628650" lvl="1" indent="-171450">
              <a:buFont typeface="Arial" panose="020B0604020202020204" pitchFamily="34" charset="0"/>
              <a:buChar char="•"/>
            </a:pPr>
            <a:r>
              <a:rPr lang="fr-FR" dirty="0"/>
              <a:t>Nous aurons des données transverses correspondant aux objets métiers ou Entités pour la couche d’accès aux données</a:t>
            </a:r>
          </a:p>
          <a:p>
            <a:pPr marL="628650" lvl="1" indent="-171450">
              <a:buFont typeface="Arial" panose="020B0604020202020204" pitchFamily="34" charset="0"/>
              <a:buChar char="•"/>
            </a:pPr>
            <a:endParaRPr lang="fr-FR" dirty="0"/>
          </a:p>
          <a:p>
            <a:pPr marL="0" lvl="0" indent="0">
              <a:buFont typeface="Arial" panose="020B0604020202020204" pitchFamily="34" charset="0"/>
              <a:buNone/>
            </a:pPr>
            <a:r>
              <a:rPr lang="fr-FR" dirty="0"/>
              <a:t>Prenons un exemple d’appel que nous allons gérer :</a:t>
            </a:r>
          </a:p>
          <a:p>
            <a:pPr marL="685800" lvl="1" indent="-228600">
              <a:buFont typeface="+mj-lt"/>
              <a:buAutoNum type="arabicPeriod"/>
            </a:pPr>
            <a:r>
              <a:rPr lang="fr-FR" dirty="0"/>
              <a:t>Une requête va être faite par Postman</a:t>
            </a:r>
          </a:p>
          <a:p>
            <a:pPr marL="685800" lvl="1" indent="-228600">
              <a:buFont typeface="+mj-lt"/>
              <a:buAutoNum type="arabicPeriod"/>
            </a:pPr>
            <a:r>
              <a:rPr lang="fr-FR" dirty="0"/>
              <a:t>Cette requête va arriver sur notre API qui va transmettre à la couche métier</a:t>
            </a:r>
          </a:p>
          <a:p>
            <a:pPr marL="685800" lvl="1" indent="-228600">
              <a:buFont typeface="+mj-lt"/>
              <a:buAutoNum type="arabicPeriod"/>
            </a:pPr>
            <a:r>
              <a:rPr lang="fr-FR" dirty="0"/>
              <a:t>Le métier va valider les données et si besoin va transmettre à la couche d’accès aux données pour remonter ou enregistrer les informations</a:t>
            </a:r>
          </a:p>
          <a:p>
            <a:pPr marL="685800" lvl="1" indent="-228600">
              <a:buFont typeface="+mj-lt"/>
              <a:buAutoNum type="arabicPeriod"/>
            </a:pPr>
            <a:r>
              <a:rPr lang="fr-FR" dirty="0"/>
              <a:t>La couche DAL (Repository) a la charge de lire et d’écrire en base de données</a:t>
            </a:r>
          </a:p>
          <a:p>
            <a:pPr marL="685800" lvl="1" indent="-228600">
              <a:buFont typeface="+mj-lt"/>
              <a:buAutoNum type="arabicPeriod"/>
            </a:pPr>
            <a:r>
              <a:rPr lang="fr-FR" dirty="0"/>
              <a:t>Une fois la base atteinte, il y a le retour des données (positif ou non)</a:t>
            </a:r>
          </a:p>
          <a:p>
            <a:pPr marL="685800" lvl="1" indent="-228600">
              <a:buFont typeface="+mj-lt"/>
              <a:buAutoNum type="arabicPeriod"/>
            </a:pPr>
            <a:r>
              <a:rPr lang="fr-FR" dirty="0"/>
              <a:t>Si il y a des données à transmettre, elles repassent par la couche BLL, puis API et retourne vers le Front HTTP</a:t>
            </a:r>
          </a:p>
          <a:p>
            <a:pPr marL="628650" lvl="1" indent="-171450">
              <a:buFont typeface="Arial" panose="020B0604020202020204" pitchFamily="34" charset="0"/>
              <a:buChar char="•"/>
            </a:pPr>
            <a:endParaRPr lang="fr-FR" dirty="0"/>
          </a:p>
        </p:txBody>
      </p:sp>
    </p:spTree>
    <p:extLst>
      <p:ext uri="{BB962C8B-B14F-4D97-AF65-F5344CB8AC3E}">
        <p14:creationId xmlns:p14="http://schemas.microsoft.com/office/powerpoint/2010/main" val="385639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Spring est un Framework permettant de créer des applications Java Web</a:t>
            </a:r>
          </a:p>
          <a:p>
            <a:endParaRPr lang="fr-FR" dirty="0"/>
          </a:p>
          <a:p>
            <a:r>
              <a:rPr lang="fr-FR" dirty="0"/>
              <a:t>SPRING est un conteneur dit « léger », c’est-à-dire une infrastructure similaire à un serveur d’application Java EE mais en plus léger car :</a:t>
            </a:r>
          </a:p>
          <a:p>
            <a:pPr marL="628650" lvl="1" indent="-171450">
              <a:buFont typeface="Arial" panose="020B0604020202020204" pitchFamily="34" charset="0"/>
              <a:buChar char="•"/>
            </a:pPr>
            <a:r>
              <a:rPr lang="fr-FR" dirty="0"/>
              <a:t>Il prend en charge la création d’objets et la mise en relation d’objets par l’intermédiaire d’annotations.</a:t>
            </a:r>
          </a:p>
          <a:p>
            <a:pPr marL="628650" lvl="1" indent="-171450">
              <a:buFont typeface="Arial" panose="020B0604020202020204" pitchFamily="34" charset="0"/>
              <a:buChar char="•"/>
            </a:pPr>
            <a:r>
              <a:rPr lang="fr-FR" dirty="0"/>
              <a:t>L’avantage principal par rapport aux serveurs d’application est qu’avec SPRING, vos classes n’ont pas besoin d’implémenter une quelconque interface pour être prises en charge par le </a:t>
            </a:r>
            <a:r>
              <a:rPr lang="fr-FR" dirty="0" err="1"/>
              <a:t>framework</a:t>
            </a:r>
            <a:r>
              <a:rPr lang="fr-FR" dirty="0"/>
              <a:t>. </a:t>
            </a:r>
          </a:p>
          <a:p>
            <a:pPr marL="628650" lvl="1" indent="-171450">
              <a:buFont typeface="Arial" panose="020B0604020202020204" pitchFamily="34" charset="0"/>
              <a:buChar char="•"/>
            </a:pPr>
            <a:r>
              <a:rPr lang="fr-FR" dirty="0"/>
              <a:t>Son infrastructure utilise de simples classes Java (POJO Plain Old Java Object) comme racine. </a:t>
            </a:r>
          </a:p>
          <a:p>
            <a:endParaRPr lang="fr-FR" dirty="0"/>
          </a:p>
          <a:p>
            <a:r>
              <a:rPr lang="fr-FR" dirty="0"/>
              <a:t>L’objectif premier est de permettre</a:t>
            </a:r>
            <a:r>
              <a:rPr lang="fr-FR" baseline="0" dirty="0"/>
              <a:t> au développeur de se focaliser sur la logique métier en facilitant la configuration de l’application et son interfaçage avec d’autres composants (base de données, web services, autres applications…)</a:t>
            </a:r>
          </a:p>
          <a:p>
            <a:endParaRPr lang="fr-FR" baseline="0" dirty="0"/>
          </a:p>
          <a:p>
            <a:r>
              <a:rPr lang="fr-FR" baseline="0" dirty="0"/>
              <a:t>Spring repose sur le principe de « convention over configuration » . Des choix, qui correspondent aux bonnes pratiques et cas les plus courants, ont été faits par le </a:t>
            </a:r>
            <a:r>
              <a:rPr lang="fr-FR" baseline="0" dirty="0" err="1"/>
              <a:t>framework</a:t>
            </a:r>
            <a:r>
              <a:rPr lang="fr-FR" baseline="0" dirty="0"/>
              <a:t>. Ces fonctions sont fournies par défaut, l’effort de codage est nécessaire seulement quand on sort de ces cas usuels.</a:t>
            </a:r>
          </a:p>
          <a:p>
            <a:endParaRPr lang="fr-FR" dirty="0"/>
          </a:p>
          <a:p>
            <a:r>
              <a:rPr lang="fr-FR" dirty="0"/>
              <a:t>Spring permet au travers d’un ensemble de modules de créer l’ensemble d’une application Java Web.</a:t>
            </a:r>
          </a:p>
          <a:p>
            <a:endParaRPr lang="fr-FR" dirty="0"/>
          </a:p>
          <a:p>
            <a:r>
              <a:rPr lang="fr-FR" dirty="0"/>
              <a:t>Dans le cas d’une application web service REST, vous retrouverez :</a:t>
            </a:r>
          </a:p>
          <a:p>
            <a:pPr marL="171450" indent="-171450">
              <a:buFont typeface="Arial" panose="020B0604020202020204" pitchFamily="34" charset="0"/>
              <a:buChar char="•"/>
            </a:pPr>
            <a:r>
              <a:rPr lang="fr-FR" dirty="0"/>
              <a:t>Le </a:t>
            </a:r>
            <a:r>
              <a:rPr lang="fr-FR" dirty="0" err="1"/>
              <a:t>framework</a:t>
            </a:r>
            <a:r>
              <a:rPr lang="fr-FR" dirty="0"/>
              <a:t> Spring Boot pour créer l’architecture racine du projet et gérer la configuration des modules de Spring manipulés</a:t>
            </a:r>
          </a:p>
          <a:p>
            <a:pPr marL="171450" indent="-171450">
              <a:buFont typeface="Arial" panose="020B0604020202020204" pitchFamily="34" charset="0"/>
              <a:buChar char="•"/>
            </a:pPr>
            <a:r>
              <a:rPr lang="fr-FR" dirty="0"/>
              <a:t>Spring </a:t>
            </a:r>
            <a:r>
              <a:rPr lang="fr-FR" dirty="0" err="1"/>
              <a:t>Core</a:t>
            </a:r>
            <a:r>
              <a:rPr lang="fr-FR" dirty="0"/>
              <a:t> : est </a:t>
            </a:r>
            <a:r>
              <a:rPr lang="fr-FR" sz="1200" b="0" i="0" kern="1200" dirty="0">
                <a:solidFill>
                  <a:schemeClr val="tx1"/>
                </a:solidFill>
                <a:effectLst/>
                <a:latin typeface="+mn-lt"/>
                <a:ea typeface="+mn-ea"/>
                <a:cs typeface="+mn-cs"/>
              </a:rPr>
              <a:t>un conteneur léger qui implémente le design pattern </a:t>
            </a:r>
            <a:r>
              <a:rPr lang="fr-FR" sz="1200" b="0" i="0" kern="1200" dirty="0" err="1">
                <a:solidFill>
                  <a:schemeClr val="tx1"/>
                </a:solidFill>
                <a:effectLst/>
                <a:latin typeface="+mn-lt"/>
                <a:ea typeface="+mn-ea"/>
                <a:cs typeface="+mn-cs"/>
              </a:rPr>
              <a:t>IoC</a:t>
            </a:r>
            <a:r>
              <a:rPr lang="fr-FR" sz="1200" b="0" i="0" kern="1200" dirty="0">
                <a:solidFill>
                  <a:schemeClr val="tx1"/>
                </a:solidFill>
                <a:effectLst/>
                <a:latin typeface="+mn-lt"/>
                <a:ea typeface="+mn-ea"/>
                <a:cs typeface="+mn-cs"/>
              </a:rPr>
              <a:t>. Ce conteneur prend en charge la création, la gestion du cycle de vie et les dépendances des objets qu’il instancie. </a:t>
            </a:r>
          </a:p>
          <a:p>
            <a:pPr marL="1085850" lvl="2" indent="-171450">
              <a:buFont typeface="Arial" panose="020B0604020202020204" pitchFamily="34" charset="0"/>
              <a:buChar char="•"/>
            </a:pPr>
            <a:r>
              <a:rPr lang="fr-FR" dirty="0"/>
              <a:t>Les objets injectés par Spring sont appelés des « </a:t>
            </a:r>
            <a:r>
              <a:rPr lang="fr-FR" dirty="0" err="1"/>
              <a:t>Beans</a:t>
            </a:r>
            <a:r>
              <a:rPr lang="fr-FR" dirty="0"/>
              <a:t> ». </a:t>
            </a:r>
          </a:p>
          <a:p>
            <a:pPr marL="1085850" lvl="2" indent="-171450">
              <a:buFont typeface="Arial" panose="020B0604020202020204" pitchFamily="34" charset="0"/>
              <a:buChar char="•"/>
            </a:pPr>
            <a:r>
              <a:rPr lang="fr-FR" dirty="0"/>
              <a:t>Les </a:t>
            </a:r>
            <a:r>
              <a:rPr lang="fr-FR" dirty="0" err="1"/>
              <a:t>beans</a:t>
            </a:r>
            <a:r>
              <a:rPr lang="fr-FR" dirty="0"/>
              <a:t> de Spring correspondent aux</a:t>
            </a:r>
          </a:p>
          <a:p>
            <a:pPr marL="1543050" lvl="3" indent="-171450">
              <a:buFont typeface="Arial" panose="020B0604020202020204" pitchFamily="34" charset="0"/>
              <a:buChar char="•"/>
            </a:pPr>
            <a:r>
              <a:rPr lang="fr-FR" dirty="0"/>
              <a:t>Contrôleur REST</a:t>
            </a:r>
          </a:p>
          <a:p>
            <a:pPr marL="1543050" lvl="3" indent="-171450">
              <a:buFont typeface="Arial" panose="020B0604020202020204" pitchFamily="34" charset="0"/>
              <a:buChar char="•"/>
            </a:pPr>
            <a:r>
              <a:rPr lang="fr-FR" dirty="0"/>
              <a:t>Services métiers (BLL)</a:t>
            </a:r>
          </a:p>
          <a:p>
            <a:pPr marL="1543050" lvl="3" indent="-171450">
              <a:buFont typeface="Arial" panose="020B0604020202020204" pitchFamily="34" charset="0"/>
              <a:buChar char="•"/>
            </a:pPr>
            <a:r>
              <a:rPr lang="fr-FR" dirty="0"/>
              <a:t>Classes d’accès aux données (DAL, DAO, Repository pour Spring)</a:t>
            </a:r>
          </a:p>
          <a:p>
            <a:pPr marL="171450" lvl="0" indent="-171450">
              <a:buFont typeface="Arial" panose="020B0604020202020204" pitchFamily="34" charset="0"/>
              <a:buChar char="•"/>
            </a:pPr>
            <a:r>
              <a:rPr lang="fr-FR" dirty="0"/>
              <a:t>Spring utilise la Programmation Orientée Aspect (AOP) pour affiner et compléter les comportements de ses </a:t>
            </a:r>
            <a:r>
              <a:rPr lang="fr-FR" dirty="0" err="1"/>
              <a:t>beans</a:t>
            </a:r>
            <a:endParaRPr lang="fr-FR" dirty="0"/>
          </a:p>
          <a:p>
            <a:pPr marL="628650" lvl="1" indent="-171450">
              <a:buFont typeface="Arial" panose="020B0604020202020204" pitchFamily="34" charset="0"/>
              <a:buChar char="•"/>
            </a:pPr>
            <a:r>
              <a:rPr lang="fr-FR" dirty="0"/>
              <a:t>Cette programmation permet d’instrumenter le code.</a:t>
            </a:r>
          </a:p>
          <a:p>
            <a:pPr marL="1085850" lvl="2" indent="-171450">
              <a:buFont typeface="Arial" panose="020B0604020202020204" pitchFamily="34" charset="0"/>
              <a:buChar char="•"/>
            </a:pPr>
            <a:r>
              <a:rPr lang="fr-FR" dirty="0"/>
              <a:t>En ajoutant la gestion des transactions,</a:t>
            </a:r>
          </a:p>
          <a:p>
            <a:pPr marL="1085850" lvl="2" indent="-171450">
              <a:buFont typeface="Arial" panose="020B0604020202020204" pitchFamily="34" charset="0"/>
              <a:buChar char="•"/>
            </a:pPr>
            <a:r>
              <a:rPr lang="fr-FR" dirty="0"/>
              <a:t>Gérer les exceptions,</a:t>
            </a:r>
          </a:p>
          <a:p>
            <a:pPr marL="1085850" lvl="2" indent="-171450">
              <a:buFont typeface="Arial" panose="020B0604020202020204" pitchFamily="34" charset="0"/>
              <a:buChar char="•"/>
            </a:pPr>
            <a:r>
              <a:rPr lang="fr-FR" dirty="0"/>
              <a:t>L’utilisation d’API d’accès aux données  </a:t>
            </a:r>
            <a:r>
              <a:rPr lang="fr-FR" dirty="0">
                <a:sym typeface="Wingdings" panose="05000000000000000000" pitchFamily="2" charset="2"/>
              </a:rPr>
              <a:t> Spring Data JPA  (Base relationnelle) ou Spring Data MongoDB (NoSQL)</a:t>
            </a:r>
            <a:endParaRPr lang="fr-FR" dirty="0"/>
          </a:p>
          <a:p>
            <a:pPr marL="171450" lvl="0" indent="-171450">
              <a:buFont typeface="Arial" panose="020B0604020202020204" pitchFamily="34" charset="0"/>
              <a:buChar char="•"/>
            </a:pPr>
            <a:r>
              <a:rPr lang="fr-FR" dirty="0"/>
              <a:t>Les modules Spring Web et Spring Data REST permettent de créer les APIs REST</a:t>
            </a:r>
          </a:p>
          <a:p>
            <a:pPr marL="171450" lvl="0" indent="-171450">
              <a:buFont typeface="Arial" panose="020B0604020202020204" pitchFamily="34" charset="0"/>
              <a:buChar char="•"/>
            </a:pPr>
            <a:r>
              <a:rPr lang="fr-FR" dirty="0"/>
              <a:t>Spring Security, permettra de protéger, filtrer et restreindre l’accès aux API REST et aux services métiers.</a:t>
            </a:r>
          </a:p>
        </p:txBody>
      </p:sp>
    </p:spTree>
    <p:extLst>
      <p:ext uri="{BB962C8B-B14F-4D97-AF65-F5344CB8AC3E}">
        <p14:creationId xmlns:p14="http://schemas.microsoft.com/office/powerpoint/2010/main" val="170270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projets Java Web demandent </a:t>
            </a:r>
          </a:p>
          <a:p>
            <a:pPr lvl="1"/>
            <a:r>
              <a:rPr lang="fr-FR" dirty="0"/>
              <a:t>L’utilisation de librairies, de </a:t>
            </a:r>
            <a:r>
              <a:rPr lang="fr-FR" dirty="0" err="1"/>
              <a:t>framework</a:t>
            </a:r>
            <a:r>
              <a:rPr lang="fr-FR" dirty="0"/>
              <a:t> </a:t>
            </a:r>
          </a:p>
          <a:p>
            <a:pPr lvl="1"/>
            <a:r>
              <a:rPr lang="fr-FR" dirty="0"/>
              <a:t>La compilation du code</a:t>
            </a:r>
          </a:p>
          <a:p>
            <a:pPr lvl="1"/>
            <a:r>
              <a:rPr lang="fr-FR" dirty="0"/>
              <a:t>Le livrable</a:t>
            </a:r>
          </a:p>
          <a:p>
            <a:pPr lvl="1"/>
            <a:r>
              <a:rPr lang="fr-FR" dirty="0"/>
              <a:t>Les tests unitaires</a:t>
            </a:r>
          </a:p>
          <a:p>
            <a:pPr lvl="1"/>
            <a:r>
              <a:rPr lang="fr-FR" dirty="0"/>
              <a:t>L’exécution dans des serveurs </a:t>
            </a:r>
          </a:p>
          <a:p>
            <a:pPr lvl="1"/>
            <a:endParaRPr lang="fr-FR" dirty="0"/>
          </a:p>
          <a:p>
            <a:r>
              <a:rPr lang="fr-FR" b="1" dirty="0"/>
              <a:t>Les gestions de configurations et des versions de ces outils sont complexes et doivent être modulables.</a:t>
            </a:r>
          </a:p>
          <a:p>
            <a:r>
              <a:rPr lang="fr-FR" b="1" dirty="0"/>
              <a:t>	Le faire à la main, n’apporte pas beaucoup</a:t>
            </a:r>
          </a:p>
          <a:p>
            <a:r>
              <a:rPr lang="fr-FR" b="1" dirty="0"/>
              <a:t>	On risque des erreurs</a:t>
            </a:r>
          </a:p>
          <a:p>
            <a:r>
              <a:rPr lang="fr-FR" b="1" dirty="0"/>
              <a:t>	Et une perte de temps</a:t>
            </a:r>
          </a:p>
          <a:p>
            <a:endParaRPr lang="fr-FR" dirty="0"/>
          </a:p>
          <a:p>
            <a:r>
              <a:rPr lang="fr-FR" dirty="0"/>
              <a:t>Il est possible d’utiliser des outils de production pour y aider</a:t>
            </a:r>
          </a:p>
          <a:p>
            <a:endParaRPr lang="fr-FR" dirty="0"/>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166858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1764668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7764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95B25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331166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COUV SLIDE">
    <p:bg>
      <p:bgPr>
        <a:solidFill>
          <a:srgbClr val="3B518E"/>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64269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3B518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Graphique 6">
            <a:extLst>
              <a:ext uri="{FF2B5EF4-FFF2-40B4-BE49-F238E27FC236}">
                <a16:creationId xmlns:a16="http://schemas.microsoft.com/office/drawing/2014/main" id="{34905F83-6224-42D1-9773-417C7832021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824536"/>
            <a:ext cx="831821" cy="831821"/>
          </a:xfrm>
          <a:prstGeom prst="rect">
            <a:avLst/>
          </a:prstGeom>
        </p:spPr>
      </p:pic>
    </p:spTree>
    <p:custDataLst>
      <p:tags r:id="rId1"/>
    </p:custDataLst>
    <p:extLst>
      <p:ext uri="{BB962C8B-B14F-4D97-AF65-F5344CB8AC3E}">
        <p14:creationId xmlns:p14="http://schemas.microsoft.com/office/powerpoint/2010/main" val="3371113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8D67CB-3D42-459B-9239-7A5DBB57DD3D}"/>
              </a:ext>
            </a:extLst>
          </p:cNvPr>
          <p:cNvSpPr/>
          <p:nvPr userDrawn="1"/>
        </p:nvSpPr>
        <p:spPr>
          <a:xfrm>
            <a:off x="0" y="0"/>
            <a:ext cx="12192000" cy="6858000"/>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a:extLst>
              <a:ext uri="{FF2B5EF4-FFF2-40B4-BE49-F238E27FC236}">
                <a16:creationId xmlns:a16="http://schemas.microsoft.com/office/drawing/2014/main" id="{4CD37DFD-DBDA-4BDA-9060-2DA6AD4013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6124782"/>
            <a:ext cx="528776" cy="528776"/>
          </a:xfrm>
          <a:prstGeom prst="rect">
            <a:avLst/>
          </a:prstGeom>
        </p:spPr>
      </p:pic>
    </p:spTree>
    <p:custDataLst>
      <p:tags r:id="rId1"/>
    </p:custDataLst>
    <p:extLst>
      <p:ext uri="{BB962C8B-B14F-4D97-AF65-F5344CB8AC3E}">
        <p14:creationId xmlns:p14="http://schemas.microsoft.com/office/powerpoint/2010/main" val="177883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RESENTATION">
    <p:bg>
      <p:bgPr>
        <a:solidFill>
          <a:schemeClr val="bg1"/>
        </a:soli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394100EE-EC43-469D-8B81-86937495DBE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custDataLst>
      <p:tags r:id="rId1"/>
    </p:custDataLst>
    <p:extLst>
      <p:ext uri="{BB962C8B-B14F-4D97-AF65-F5344CB8AC3E}">
        <p14:creationId xmlns:p14="http://schemas.microsoft.com/office/powerpoint/2010/main" val="3233047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9" name="Groupe 18">
            <a:extLst>
              <a:ext uri="{FF2B5EF4-FFF2-40B4-BE49-F238E27FC236}">
                <a16:creationId xmlns:a16="http://schemas.microsoft.com/office/drawing/2014/main" id="{2FEC1E22-CB41-4D08-9AB7-FD5BE57DB84E}"/>
              </a:ext>
            </a:extLst>
          </p:cNvPr>
          <p:cNvGrpSpPr/>
          <p:nvPr userDrawn="1"/>
        </p:nvGrpSpPr>
        <p:grpSpPr>
          <a:xfrm>
            <a:off x="0" y="7022130"/>
            <a:ext cx="3013379" cy="324495"/>
            <a:chOff x="2411233" y="2460991"/>
            <a:chExt cx="7675165" cy="826498"/>
          </a:xfrm>
        </p:grpSpPr>
        <p:sp>
          <p:nvSpPr>
            <p:cNvPr id="20" name="Rectangle 19">
              <a:extLst>
                <a:ext uri="{FF2B5EF4-FFF2-40B4-BE49-F238E27FC236}">
                  <a16:creationId xmlns:a16="http://schemas.microsoft.com/office/drawing/2014/main" id="{5634FFA7-A9EF-4270-9C94-D41D7FD2BCC7}"/>
                </a:ext>
              </a:extLst>
            </p:cNvPr>
            <p:cNvSpPr/>
            <p:nvPr/>
          </p:nvSpPr>
          <p:spPr>
            <a:xfrm>
              <a:off x="2411233" y="2460994"/>
              <a:ext cx="826495" cy="826495"/>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8BC8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921BEF-5575-4FEE-85A8-095CFB9C4970}"/>
                </a:ext>
              </a:extLst>
            </p:cNvPr>
            <p:cNvSpPr/>
            <p:nvPr/>
          </p:nvSpPr>
          <p:spPr>
            <a:xfrm>
              <a:off x="3552678" y="2460994"/>
              <a:ext cx="826495" cy="826495"/>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4D7B07-4171-4E41-90F2-05A34931EE0D}"/>
                </a:ext>
              </a:extLst>
            </p:cNvPr>
            <p:cNvSpPr/>
            <p:nvPr/>
          </p:nvSpPr>
          <p:spPr>
            <a:xfrm>
              <a:off x="4694123" y="2460994"/>
              <a:ext cx="826495"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CAF220C-579F-449D-89CB-702A9844192A}"/>
                </a:ext>
              </a:extLst>
            </p:cNvPr>
            <p:cNvSpPr/>
            <p:nvPr/>
          </p:nvSpPr>
          <p:spPr>
            <a:xfrm>
              <a:off x="5835568" y="2460993"/>
              <a:ext cx="826495" cy="826495"/>
            </a:xfrm>
            <a:prstGeom prst="rect">
              <a:avLst/>
            </a:pr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A1FEC04-9882-44FF-9D2E-14A90AB234A9}"/>
                </a:ext>
              </a:extLst>
            </p:cNvPr>
            <p:cNvSpPr/>
            <p:nvPr/>
          </p:nvSpPr>
          <p:spPr>
            <a:xfrm>
              <a:off x="6977013" y="2460993"/>
              <a:ext cx="826495" cy="826495"/>
            </a:xfrm>
            <a:prstGeom prst="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5FFA532-EF18-4DD7-8996-901694372F23}"/>
                </a:ext>
              </a:extLst>
            </p:cNvPr>
            <p:cNvSpPr/>
            <p:nvPr/>
          </p:nvSpPr>
          <p:spPr>
            <a:xfrm>
              <a:off x="8118458" y="2460992"/>
              <a:ext cx="826495" cy="826495"/>
            </a:xfrm>
            <a:prstGeom prst="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056ECF8-5A1A-4331-A5CC-4160C7283752}"/>
                </a:ext>
              </a:extLst>
            </p:cNvPr>
            <p:cNvSpPr/>
            <p:nvPr/>
          </p:nvSpPr>
          <p:spPr>
            <a:xfrm>
              <a:off x="9259903" y="2460991"/>
              <a:ext cx="826495"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grpSp>
    </p:spTree>
    <p:custDataLst>
      <p:tags r:id="rId8"/>
    </p:custDataLst>
    <p:extLst>
      <p:ext uri="{BB962C8B-B14F-4D97-AF65-F5344CB8AC3E}">
        <p14:creationId xmlns:p14="http://schemas.microsoft.com/office/powerpoint/2010/main" val="434602358"/>
      </p:ext>
    </p:extLst>
  </p:cSld>
  <p:clrMap bg1="lt1" tx1="dk1" bg2="lt2" tx2="dk2" accent1="accent1" accent2="accent2" accent3="accent3" accent4="accent4" accent5="accent5" accent6="accent6" hlink="hlink" folHlink="folHlink"/>
  <p:sldLayoutIdLst>
    <p:sldLayoutId id="2147483700" r:id="rId1"/>
    <p:sldLayoutId id="2147483726" r:id="rId2"/>
    <p:sldLayoutId id="2147483723" r:id="rId3"/>
    <p:sldLayoutId id="2147483701" r:id="rId4"/>
    <p:sldLayoutId id="2147483702" r:id="rId5"/>
    <p:sldLayoutId id="2147483724"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2.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265574-43AB-41F0-A41B-29676FE6644C}"/>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E4085B9-204F-4210-8395-B413A3853997}"/>
              </a:ext>
            </a:extLst>
          </p:cNvPr>
          <p:cNvPicPr>
            <a:picLocks noChangeAspect="1"/>
          </p:cNvPicPr>
          <p:nvPr/>
        </p:nvPicPr>
        <p:blipFill rotWithShape="1">
          <a:blip r:embed="rId2">
            <a:extLst>
              <a:ext uri="{28A0092B-C50C-407E-A947-70E740481C1C}">
                <a14:useLocalDpi xmlns:a14="http://schemas.microsoft.com/office/drawing/2010/main" val="0"/>
              </a:ext>
            </a:extLst>
          </a:blip>
          <a:srcRect l="1" r="67780"/>
          <a:stretch/>
        </p:blipFill>
        <p:spPr>
          <a:xfrm>
            <a:off x="1" y="0"/>
            <a:ext cx="3470988" cy="6858000"/>
          </a:xfrm>
          <a:prstGeom prst="rect">
            <a:avLst/>
          </a:prstGeom>
        </p:spPr>
      </p:pic>
      <p:sp>
        <p:nvSpPr>
          <p:cNvPr id="2" name="Titre 1"/>
          <p:cNvSpPr>
            <a:spLocks noGrp="1"/>
          </p:cNvSpPr>
          <p:nvPr>
            <p:ph type="ctrTitle" idx="4294967295"/>
          </p:nvPr>
        </p:nvSpPr>
        <p:spPr>
          <a:xfrm>
            <a:off x="3819525" y="2235200"/>
            <a:ext cx="8017952" cy="2387600"/>
          </a:xfrm>
          <a:noFill/>
        </p:spPr>
        <p:txBody>
          <a:bodyPr>
            <a:normAutofit/>
          </a:bodyPr>
          <a:lstStyle/>
          <a:p>
            <a:pPr algn="ctr">
              <a:lnSpc>
                <a:spcPct val="100000"/>
              </a:lnSpc>
            </a:pPr>
            <a:r>
              <a:rPr lang="fr-FR" sz="4400" b="0" strike="noStrike" spc="-1" dirty="0">
                <a:solidFill>
                  <a:srgbClr val="FFFFFF"/>
                </a:solidFill>
                <a:latin typeface="Segoe UI Light"/>
              </a:rPr>
              <a:t>Java </a:t>
            </a:r>
            <a:r>
              <a:rPr lang="fr-FR" sz="4400" b="0" strike="noStrike" spc="-1" dirty="0" err="1">
                <a:solidFill>
                  <a:srgbClr val="FFFFFF"/>
                </a:solidFill>
                <a:latin typeface="Segoe UI Light"/>
              </a:rPr>
              <a:t>Frameworks</a:t>
            </a:r>
            <a:br>
              <a:rPr lang="fr-FR" dirty="0">
                <a:solidFill>
                  <a:schemeClr val="bg1"/>
                </a:solidFill>
                <a:latin typeface="Segoe UI Light"/>
                <a:cs typeface="Segoe UI Light"/>
              </a:rPr>
            </a:br>
            <a:r>
              <a:rPr lang="fr-FR" dirty="0">
                <a:solidFill>
                  <a:srgbClr val="AAD23B"/>
                </a:solidFill>
                <a:latin typeface="Segoe UI Light"/>
                <a:cs typeface="Segoe UI Light"/>
              </a:rPr>
              <a:t>Module 01 – Introduction et rappels</a:t>
            </a:r>
            <a:endParaRPr lang="fr-FR" dirty="0">
              <a:solidFill>
                <a:srgbClr val="AAD23B"/>
              </a:solidFill>
              <a:latin typeface="Segoe UI Light" panose="020B0502040204020203" pitchFamily="34" charset="0"/>
              <a:cs typeface="Segoe UI Light" panose="020B0502040204020203" pitchFamily="34" charset="0"/>
            </a:endParaRPr>
          </a:p>
        </p:txBody>
      </p:sp>
      <p:pic>
        <p:nvPicPr>
          <p:cNvPr id="10" name="Graphique 9">
            <a:extLst>
              <a:ext uri="{FF2B5EF4-FFF2-40B4-BE49-F238E27FC236}">
                <a16:creationId xmlns:a16="http://schemas.microsoft.com/office/drawing/2014/main" id="{203AEC74-3337-41FF-811E-15C4E7D8E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extLst>
      <p:ext uri="{BB962C8B-B14F-4D97-AF65-F5344CB8AC3E}">
        <p14:creationId xmlns:p14="http://schemas.microsoft.com/office/powerpoint/2010/main" val="364080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Architecture Back avec </a:t>
            </a:r>
            <a:r>
              <a:rPr lang="fr-FR" sz="4400" dirty="0" err="1"/>
              <a:t>Frameworks</a:t>
            </a:r>
            <a:endParaRPr lang="fr-FR" sz="4400" dirty="0"/>
          </a:p>
        </p:txBody>
      </p:sp>
    </p:spTree>
    <p:extLst>
      <p:ext uri="{BB962C8B-B14F-4D97-AF65-F5344CB8AC3E}">
        <p14:creationId xmlns:p14="http://schemas.microsoft.com/office/powerpoint/2010/main" val="250580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Microsoft Sql Server Logo Vector SVG Icon - SVG Repo">
            <a:extLst>
              <a:ext uri="{FF2B5EF4-FFF2-40B4-BE49-F238E27FC236}">
                <a16:creationId xmlns:a16="http://schemas.microsoft.com/office/drawing/2014/main" id="{6ED5C1E9-40A5-35A4-C274-538E1422E5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095" y="5441819"/>
            <a:ext cx="1155778" cy="1155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ne Logo&quot; Images – Parcourir 511 le catalogue de photos, vecteurs et  vidéos | Adobe Stock">
            <a:extLst>
              <a:ext uri="{FF2B5EF4-FFF2-40B4-BE49-F238E27FC236}">
                <a16:creationId xmlns:a16="http://schemas.microsoft.com/office/drawing/2014/main" id="{9A3C388B-5642-8098-7C95-E83E3D8B99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50" y="1361478"/>
            <a:ext cx="1368553" cy="1002909"/>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Back avec </a:t>
            </a:r>
            <a:r>
              <a:rPr lang="fr-FR" dirty="0" err="1">
                <a:solidFill>
                  <a:srgbClr val="3B518E"/>
                </a:solidFill>
              </a:rPr>
              <a:t>Frameworks</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4" y="6124781"/>
            <a:ext cx="528777" cy="528777"/>
          </a:xfrm>
          <a:prstGeom prst="rect">
            <a:avLst/>
          </a:prstGeom>
        </p:spPr>
      </p:pic>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657140" y="5584498"/>
            <a:ext cx="1016232" cy="622442"/>
          </a:xfrm>
          <a:prstGeom prst="rect">
            <a:avLst/>
          </a:prstGeom>
        </p:spPr>
      </p:pic>
      <p:sp>
        <p:nvSpPr>
          <p:cNvPr id="23" name="Titre 1">
            <a:extLst>
              <a:ext uri="{FF2B5EF4-FFF2-40B4-BE49-F238E27FC236}">
                <a16:creationId xmlns:a16="http://schemas.microsoft.com/office/drawing/2014/main" id="{51AAE8C1-8FD3-242A-7C42-576EC5E58CAC}"/>
              </a:ext>
            </a:extLst>
          </p:cNvPr>
          <p:cNvSpPr txBox="1">
            <a:spLocks/>
          </p:cNvSpPr>
          <p:nvPr/>
        </p:nvSpPr>
        <p:spPr>
          <a:xfrm>
            <a:off x="6977675" y="6204622"/>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pic>
        <p:nvPicPr>
          <p:cNvPr id="1026" name="Picture 2" descr="Postman API Platform Logo PNG vector in SVG, PDF, AI, CDR format">
            <a:extLst>
              <a:ext uri="{FF2B5EF4-FFF2-40B4-BE49-F238E27FC236}">
                <a16:creationId xmlns:a16="http://schemas.microsoft.com/office/drawing/2014/main" id="{F927D79F-FFC2-03B0-5688-7EA73EEB6E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4540" y="1361478"/>
            <a:ext cx="1368553" cy="10250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coins arrondis 7">
            <a:extLst>
              <a:ext uri="{FF2B5EF4-FFF2-40B4-BE49-F238E27FC236}">
                <a16:creationId xmlns:a16="http://schemas.microsoft.com/office/drawing/2014/main" id="{E830A5F3-FF81-FC05-A3B6-70AD44A615FD}"/>
              </a:ext>
            </a:extLst>
          </p:cNvPr>
          <p:cNvSpPr/>
          <p:nvPr/>
        </p:nvSpPr>
        <p:spPr>
          <a:xfrm>
            <a:off x="3713313" y="1331534"/>
            <a:ext cx="6903887" cy="1018039"/>
          </a:xfrm>
          <a:prstGeom prst="roundRect">
            <a:avLst/>
          </a:prstGeom>
          <a:noFill/>
          <a:ln w="38100">
            <a:solidFill>
              <a:srgbClr val="3B518E"/>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3B518E"/>
                </a:solidFill>
                <a:latin typeface="Segoe UI" panose="020B0502040204020203" pitchFamily="34" charset="0"/>
                <a:cs typeface="Segoe UI" panose="020B0502040204020203" pitchFamily="34" charset="0"/>
              </a:rPr>
              <a:t>FRONT</a:t>
            </a:r>
            <a:endParaRPr lang="fr-FR" dirty="0">
              <a:solidFill>
                <a:srgbClr val="3B518E"/>
              </a:solidFill>
              <a:latin typeface="Segoe UI" panose="020B0502040204020203" pitchFamily="34" charset="0"/>
              <a:cs typeface="Segoe UI" panose="020B0502040204020203" pitchFamily="34" charset="0"/>
            </a:endParaRPr>
          </a:p>
          <a:p>
            <a:pPr algn="ctr"/>
            <a:endParaRPr lang="fr-FR" dirty="0">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5380BE10-8097-5673-DDE6-EDFFA04D9A9D}"/>
              </a:ext>
            </a:extLst>
          </p:cNvPr>
          <p:cNvSpPr/>
          <p:nvPr/>
        </p:nvSpPr>
        <p:spPr>
          <a:xfrm>
            <a:off x="3703438" y="2539716"/>
            <a:ext cx="6913762" cy="2964820"/>
          </a:xfrm>
          <a:prstGeom prst="roundRect">
            <a:avLst/>
          </a:prstGeom>
          <a:no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4AA5B7"/>
                </a:solidFill>
                <a:latin typeface="Segoe UI" panose="020B0502040204020203" pitchFamily="34" charset="0"/>
                <a:cs typeface="Segoe UI" panose="020B0502040204020203" pitchFamily="34" charset="0"/>
              </a:rPr>
              <a:t>BACK</a:t>
            </a:r>
          </a:p>
        </p:txBody>
      </p:sp>
      <p:pic>
        <p:nvPicPr>
          <p:cNvPr id="1028" name="Picture 4" descr="Angular — Wikipédia">
            <a:extLst>
              <a:ext uri="{FF2B5EF4-FFF2-40B4-BE49-F238E27FC236}">
                <a16:creationId xmlns:a16="http://schemas.microsoft.com/office/drawing/2014/main" id="{2BE40ECD-415F-41A4-A464-ADC73438613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53801" y="1408775"/>
            <a:ext cx="899100" cy="899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ct — Wikipédia">
            <a:extLst>
              <a:ext uri="{FF2B5EF4-FFF2-40B4-BE49-F238E27FC236}">
                <a16:creationId xmlns:a16="http://schemas.microsoft.com/office/drawing/2014/main" id="{A7FEB2B8-E751-0EC0-B167-FADC64666A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01345" y="1495490"/>
            <a:ext cx="899100" cy="7797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0775C35-7A72-7748-1E01-13E293349E8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31494" y="5978318"/>
            <a:ext cx="1764848" cy="4779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ring | Spring Trademark Guidelines">
            <a:extLst>
              <a:ext uri="{FF2B5EF4-FFF2-40B4-BE49-F238E27FC236}">
                <a16:creationId xmlns:a16="http://schemas.microsoft.com/office/drawing/2014/main" id="{800EFB97-6456-1588-0577-689B39C6518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79873" y="2682531"/>
            <a:ext cx="1731670" cy="4456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 coins arrondis 10">
            <a:extLst>
              <a:ext uri="{FF2B5EF4-FFF2-40B4-BE49-F238E27FC236}">
                <a16:creationId xmlns:a16="http://schemas.microsoft.com/office/drawing/2014/main" id="{6E40B2DC-547F-3EA5-0453-B8DC2281D81E}"/>
              </a:ext>
            </a:extLst>
          </p:cNvPr>
          <p:cNvSpPr/>
          <p:nvPr/>
        </p:nvSpPr>
        <p:spPr>
          <a:xfrm>
            <a:off x="4999970" y="3245304"/>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API</a:t>
            </a:r>
          </a:p>
        </p:txBody>
      </p:sp>
      <p:sp>
        <p:nvSpPr>
          <p:cNvPr id="19" name="Rectangle : coins arrondis 18">
            <a:extLst>
              <a:ext uri="{FF2B5EF4-FFF2-40B4-BE49-F238E27FC236}">
                <a16:creationId xmlns:a16="http://schemas.microsoft.com/office/drawing/2014/main" id="{5D7EDB68-2286-15AA-C1B5-89EA33D06D5C}"/>
              </a:ext>
            </a:extLst>
          </p:cNvPr>
          <p:cNvSpPr/>
          <p:nvPr/>
        </p:nvSpPr>
        <p:spPr>
          <a:xfrm>
            <a:off x="4999970" y="3947182"/>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Business Logic Layer (BLL)</a:t>
            </a:r>
          </a:p>
        </p:txBody>
      </p:sp>
      <p:sp>
        <p:nvSpPr>
          <p:cNvPr id="26" name="Rectangle : coins arrondis 25">
            <a:extLst>
              <a:ext uri="{FF2B5EF4-FFF2-40B4-BE49-F238E27FC236}">
                <a16:creationId xmlns:a16="http://schemas.microsoft.com/office/drawing/2014/main" id="{FC1F5680-AB81-C26A-D57B-E2F7C04660C1}"/>
              </a:ext>
            </a:extLst>
          </p:cNvPr>
          <p:cNvSpPr/>
          <p:nvPr/>
        </p:nvSpPr>
        <p:spPr>
          <a:xfrm>
            <a:off x="5011387" y="4674617"/>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Data Access Layer (DAL) (Repository)</a:t>
            </a:r>
          </a:p>
        </p:txBody>
      </p:sp>
      <p:sp>
        <p:nvSpPr>
          <p:cNvPr id="2" name="Rectangle : coins arrondis 1">
            <a:extLst>
              <a:ext uri="{FF2B5EF4-FFF2-40B4-BE49-F238E27FC236}">
                <a16:creationId xmlns:a16="http://schemas.microsoft.com/office/drawing/2014/main" id="{940F082C-2AE0-BBBA-3764-1C850D59141E}"/>
              </a:ext>
            </a:extLst>
          </p:cNvPr>
          <p:cNvSpPr/>
          <p:nvPr/>
        </p:nvSpPr>
        <p:spPr>
          <a:xfrm rot="16200000">
            <a:off x="3401465" y="3959960"/>
            <a:ext cx="1932008"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BO</a:t>
            </a:r>
          </a:p>
        </p:txBody>
      </p:sp>
      <p:pic>
        <p:nvPicPr>
          <p:cNvPr id="4" name="Image 3">
            <a:extLst>
              <a:ext uri="{FF2B5EF4-FFF2-40B4-BE49-F238E27FC236}">
                <a16:creationId xmlns:a16="http://schemas.microsoft.com/office/drawing/2014/main" id="{2E9685FB-E4CD-217B-17C0-FF38931AF485}"/>
              </a:ext>
            </a:extLst>
          </p:cNvPr>
          <p:cNvPicPr>
            <a:picLocks noChangeAspect="1"/>
          </p:cNvPicPr>
          <p:nvPr/>
        </p:nvPicPr>
        <p:blipFill>
          <a:blip r:embed="rId1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2047" y="1853928"/>
            <a:ext cx="1690043" cy="900930"/>
          </a:xfrm>
          <a:prstGeom prst="rect">
            <a:avLst/>
          </a:prstGeom>
        </p:spPr>
      </p:pic>
      <p:sp>
        <p:nvSpPr>
          <p:cNvPr id="7" name="ZoneTexte 6">
            <a:extLst>
              <a:ext uri="{FF2B5EF4-FFF2-40B4-BE49-F238E27FC236}">
                <a16:creationId xmlns:a16="http://schemas.microsoft.com/office/drawing/2014/main" id="{A37AB8E5-D820-6391-0C71-88D916C5B22C}"/>
              </a:ext>
            </a:extLst>
          </p:cNvPr>
          <p:cNvSpPr txBox="1"/>
          <p:nvPr/>
        </p:nvSpPr>
        <p:spPr>
          <a:xfrm>
            <a:off x="6498343" y="1686878"/>
            <a:ext cx="914400" cy="914400"/>
          </a:xfrm>
          <a:prstGeom prst="rect">
            <a:avLst/>
          </a:prstGeom>
        </p:spPr>
        <p:txBody>
          <a:bodyPr vert="horz" wrap="none" lIns="91440" tIns="45720" rIns="91440" bIns="45720" rtlCol="0" anchor="b">
            <a:normAutofit/>
          </a:bodyPr>
          <a:lstStyle/>
          <a:p>
            <a:r>
              <a:rPr lang="fr-FR" dirty="0">
                <a:solidFill>
                  <a:srgbClr val="011F39"/>
                </a:solidFill>
                <a:latin typeface="Segoe UI" panose="020B0502040204020203" pitchFamily="34" charset="0"/>
                <a:cs typeface="Segoe UI" panose="020B0502040204020203" pitchFamily="34" charset="0"/>
              </a:rPr>
              <a:t>WEB (HTTP)</a:t>
            </a:r>
          </a:p>
        </p:txBody>
      </p:sp>
    </p:spTree>
    <p:extLst>
      <p:ext uri="{BB962C8B-B14F-4D97-AF65-F5344CB8AC3E}">
        <p14:creationId xmlns:p14="http://schemas.microsoft.com/office/powerpoint/2010/main" val="308465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Back avec </a:t>
            </a:r>
            <a:r>
              <a:rPr lang="fr-FR" dirty="0" err="1">
                <a:solidFill>
                  <a:srgbClr val="3B518E"/>
                </a:solidFill>
              </a:rPr>
              <a:t>Frameworks</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8">
            <a:extLst>
              <a:ext uri="{FF2B5EF4-FFF2-40B4-BE49-F238E27FC236}">
                <a16:creationId xmlns:a16="http://schemas.microsoft.com/office/drawing/2014/main" id="{B4E10227-0927-085D-0D1B-5BBD7B32B7D5}"/>
              </a:ext>
            </a:extLst>
          </p:cNvPr>
          <p:cNvSpPr/>
          <p:nvPr/>
        </p:nvSpPr>
        <p:spPr>
          <a:xfrm>
            <a:off x="5556367" y="1958155"/>
            <a:ext cx="1600747" cy="3188297"/>
          </a:xfrm>
          <a:prstGeom prst="roundRect">
            <a:avLst/>
          </a:prstGeom>
          <a:solidFill>
            <a:srgbClr val="016B9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400" dirty="0">
                <a:solidFill>
                  <a:schemeClr val="bg1"/>
                </a:solidFill>
                <a:latin typeface="Segoe UI" panose="020B0502040204020203" pitchFamily="34" charset="0"/>
                <a:cs typeface="Segoe UI" panose="020B0502040204020203" pitchFamily="34" charset="0"/>
              </a:rPr>
              <a:t>BLL</a:t>
            </a:r>
          </a:p>
        </p:txBody>
      </p:sp>
      <p:sp>
        <p:nvSpPr>
          <p:cNvPr id="3" name="Rectangle à coins arrondis 11">
            <a:extLst>
              <a:ext uri="{FF2B5EF4-FFF2-40B4-BE49-F238E27FC236}">
                <a16:creationId xmlns:a16="http://schemas.microsoft.com/office/drawing/2014/main" id="{21CFF2CA-2910-0BCA-633E-967BE0B8F158}"/>
              </a:ext>
            </a:extLst>
          </p:cNvPr>
          <p:cNvSpPr/>
          <p:nvPr/>
        </p:nvSpPr>
        <p:spPr>
          <a:xfrm>
            <a:off x="8173027" y="1974719"/>
            <a:ext cx="1624748" cy="3188297"/>
          </a:xfrm>
          <a:prstGeom prst="roundRect">
            <a:avLst/>
          </a:prstGeom>
          <a:solidFill>
            <a:srgbClr val="06516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400" dirty="0">
                <a:solidFill>
                  <a:schemeClr val="bg1"/>
                </a:solidFill>
                <a:latin typeface="Segoe UI" panose="020B0502040204020203" pitchFamily="34" charset="0"/>
                <a:cs typeface="Segoe UI" panose="020B0502040204020203" pitchFamily="34" charset="0"/>
              </a:rPr>
              <a:t>DAL</a:t>
            </a:r>
          </a:p>
        </p:txBody>
      </p:sp>
      <p:sp>
        <p:nvSpPr>
          <p:cNvPr id="4" name="Rectangle à coins arrondis 12">
            <a:extLst>
              <a:ext uri="{FF2B5EF4-FFF2-40B4-BE49-F238E27FC236}">
                <a16:creationId xmlns:a16="http://schemas.microsoft.com/office/drawing/2014/main" id="{63391AC3-EB21-2359-0636-2B6EC61C7324}"/>
              </a:ext>
            </a:extLst>
          </p:cNvPr>
          <p:cNvSpPr/>
          <p:nvPr/>
        </p:nvSpPr>
        <p:spPr>
          <a:xfrm>
            <a:off x="2918065" y="1941949"/>
            <a:ext cx="1607993" cy="3188296"/>
          </a:xfrm>
          <a:prstGeom prst="roundRect">
            <a:avLst/>
          </a:prstGeom>
          <a:solidFill>
            <a:srgbClr val="4AA5B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400" dirty="0">
                <a:solidFill>
                  <a:schemeClr val="bg1"/>
                </a:solidFill>
                <a:latin typeface="Segoe UI" panose="020B0502040204020203" pitchFamily="34" charset="0"/>
                <a:cs typeface="Segoe UI" panose="020B0502040204020203" pitchFamily="34" charset="0"/>
              </a:rPr>
              <a:t>API REST</a:t>
            </a:r>
          </a:p>
        </p:txBody>
      </p:sp>
      <p:cxnSp>
        <p:nvCxnSpPr>
          <p:cNvPr id="12" name="Connecteur droit avec flèche 11">
            <a:extLst>
              <a:ext uri="{FF2B5EF4-FFF2-40B4-BE49-F238E27FC236}">
                <a16:creationId xmlns:a16="http://schemas.microsoft.com/office/drawing/2014/main" id="{90F97F9F-C9C7-8A73-C4D8-B01E63A71C7C}"/>
              </a:ext>
            </a:extLst>
          </p:cNvPr>
          <p:cNvCxnSpPr>
            <a:cxnSpLocks/>
          </p:cNvCxnSpPr>
          <p:nvPr/>
        </p:nvCxnSpPr>
        <p:spPr>
          <a:xfrm>
            <a:off x="1868663" y="3032289"/>
            <a:ext cx="1034573" cy="10965"/>
          </a:xfrm>
          <a:prstGeom prst="straightConnector1">
            <a:avLst/>
          </a:prstGeom>
          <a:ln w="38100" cmpd="sng">
            <a:solidFill>
              <a:srgbClr val="07D3A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857880" y="2709558"/>
            <a:ext cx="1016232" cy="622442"/>
          </a:xfrm>
          <a:prstGeom prst="rect">
            <a:avLst/>
          </a:prstGeom>
        </p:spPr>
      </p:pic>
      <p:pic>
        <p:nvPicPr>
          <p:cNvPr id="14" name="Graphique 13" descr="Utilisateur contour">
            <a:extLst>
              <a:ext uri="{FF2B5EF4-FFF2-40B4-BE49-F238E27FC236}">
                <a16:creationId xmlns:a16="http://schemas.microsoft.com/office/drawing/2014/main" id="{1506EF7C-EB00-D1BE-5371-08D127098322}"/>
              </a:ext>
            </a:extLst>
          </p:cNvPr>
          <p:cNvPicPr>
            <a:picLocks noChangeAspect="1"/>
          </p:cNvPicPr>
          <p:nvPr/>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961" y="2382604"/>
            <a:ext cx="914400" cy="914400"/>
          </a:xfrm>
          <a:prstGeom prst="rect">
            <a:avLst/>
          </a:prstGeom>
        </p:spPr>
      </p:pic>
      <p:sp>
        <p:nvSpPr>
          <p:cNvPr id="15" name="Titre 1">
            <a:extLst>
              <a:ext uri="{FF2B5EF4-FFF2-40B4-BE49-F238E27FC236}">
                <a16:creationId xmlns:a16="http://schemas.microsoft.com/office/drawing/2014/main" id="{F67D5C55-86E0-1346-2E1C-FA7A544C189F}"/>
              </a:ext>
            </a:extLst>
          </p:cNvPr>
          <p:cNvSpPr txBox="1">
            <a:spLocks/>
          </p:cNvSpPr>
          <p:nvPr/>
        </p:nvSpPr>
        <p:spPr>
          <a:xfrm>
            <a:off x="578137" y="3254446"/>
            <a:ext cx="1593994"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cs typeface="Segoe UI" panose="020B0502040204020203" pitchFamily="34" charset="0"/>
              </a:rPr>
              <a:t>Client REST</a:t>
            </a:r>
            <a:endParaRPr lang="fr-FR" sz="2000" dirty="0">
              <a:solidFill>
                <a:srgbClr val="011F39"/>
              </a:solidFill>
              <a:latin typeface="Segoe UI" panose="020B0502040204020203" pitchFamily="34" charset="0"/>
              <a:cs typeface="Segoe UI" panose="020B0502040204020203" pitchFamily="34" charset="0"/>
            </a:endParaRPr>
          </a:p>
        </p:txBody>
      </p:sp>
      <p:cxnSp>
        <p:nvCxnSpPr>
          <p:cNvPr id="20" name="Connecteur droit avec flèche 19">
            <a:extLst>
              <a:ext uri="{FF2B5EF4-FFF2-40B4-BE49-F238E27FC236}">
                <a16:creationId xmlns:a16="http://schemas.microsoft.com/office/drawing/2014/main" id="{5C2E1E11-110F-18D8-3F3F-E883B839C8B4}"/>
              </a:ext>
            </a:extLst>
          </p:cNvPr>
          <p:cNvCxnSpPr>
            <a:cxnSpLocks/>
          </p:cNvCxnSpPr>
          <p:nvPr/>
        </p:nvCxnSpPr>
        <p:spPr>
          <a:xfrm>
            <a:off x="4522435" y="3381170"/>
            <a:ext cx="1034573" cy="10965"/>
          </a:xfrm>
          <a:prstGeom prst="straightConnector1">
            <a:avLst/>
          </a:prstGeom>
          <a:ln w="38100" cmpd="sng">
            <a:solidFill>
              <a:srgbClr val="07D3A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58A5E88B-F7E9-93C1-4E71-4B2DE0392B4A}"/>
              </a:ext>
            </a:extLst>
          </p:cNvPr>
          <p:cNvCxnSpPr>
            <a:cxnSpLocks/>
          </p:cNvCxnSpPr>
          <p:nvPr/>
        </p:nvCxnSpPr>
        <p:spPr>
          <a:xfrm>
            <a:off x="7152850" y="3387941"/>
            <a:ext cx="1034573" cy="10965"/>
          </a:xfrm>
          <a:prstGeom prst="straightConnector1">
            <a:avLst/>
          </a:prstGeom>
          <a:ln w="38100" cmpd="sng">
            <a:solidFill>
              <a:srgbClr val="07D3A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3CDC640A-FC3F-2E85-FE8D-286DC59D2F03}"/>
              </a:ext>
            </a:extLst>
          </p:cNvPr>
          <p:cNvCxnSpPr>
            <a:cxnSpLocks/>
          </p:cNvCxnSpPr>
          <p:nvPr/>
        </p:nvCxnSpPr>
        <p:spPr>
          <a:xfrm>
            <a:off x="9810541" y="3048736"/>
            <a:ext cx="1034573" cy="10965"/>
          </a:xfrm>
          <a:prstGeom prst="straightConnector1">
            <a:avLst/>
          </a:prstGeom>
          <a:ln w="38100" cmpd="sng">
            <a:solidFill>
              <a:srgbClr val="07D3A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51AAE8C1-8FD3-242A-7C42-576EC5E58CAC}"/>
              </a:ext>
            </a:extLst>
          </p:cNvPr>
          <p:cNvSpPr txBox="1">
            <a:spLocks/>
          </p:cNvSpPr>
          <p:nvPr/>
        </p:nvSpPr>
        <p:spPr>
          <a:xfrm>
            <a:off x="11151926" y="3297004"/>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sp>
        <p:nvSpPr>
          <p:cNvPr id="24" name="Rectangle à coins arrondis 12">
            <a:extLst>
              <a:ext uri="{FF2B5EF4-FFF2-40B4-BE49-F238E27FC236}">
                <a16:creationId xmlns:a16="http://schemas.microsoft.com/office/drawing/2014/main" id="{D75AD77D-BD35-C8E0-5012-EA38EBB6EF0A}"/>
              </a:ext>
            </a:extLst>
          </p:cNvPr>
          <p:cNvSpPr/>
          <p:nvPr/>
        </p:nvSpPr>
        <p:spPr>
          <a:xfrm>
            <a:off x="2903236" y="4661168"/>
            <a:ext cx="6892112" cy="1827024"/>
          </a:xfrm>
          <a:prstGeom prst="roundRect">
            <a:avLst/>
          </a:prstGeom>
          <a:solidFill>
            <a:srgbClr val="011F39"/>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fr-FR" sz="2400" dirty="0">
                <a:solidFill>
                  <a:schemeClr val="bg1"/>
                </a:solidFill>
                <a:latin typeface="Segoe UI" panose="020B0502040204020203" pitchFamily="34" charset="0"/>
                <a:cs typeface="Segoe UI" panose="020B0502040204020203" pitchFamily="34" charset="0"/>
              </a:rPr>
              <a:t>Serveur d’application (conteneur web)</a:t>
            </a:r>
          </a:p>
        </p:txBody>
      </p:sp>
      <p:sp>
        <p:nvSpPr>
          <p:cNvPr id="16" name="Rectangle à coins arrondis 12">
            <a:extLst>
              <a:ext uri="{FF2B5EF4-FFF2-40B4-BE49-F238E27FC236}">
                <a16:creationId xmlns:a16="http://schemas.microsoft.com/office/drawing/2014/main" id="{707384EC-5E26-FD94-AF6A-F6F92749B69F}"/>
              </a:ext>
            </a:extLst>
          </p:cNvPr>
          <p:cNvSpPr/>
          <p:nvPr/>
        </p:nvSpPr>
        <p:spPr>
          <a:xfrm>
            <a:off x="2903236" y="4993842"/>
            <a:ext cx="6892112" cy="489979"/>
          </a:xfrm>
          <a:prstGeom prst="roundRect">
            <a:avLst/>
          </a:prstGeom>
          <a:solidFill>
            <a:srgbClr val="AAD23B"/>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400" dirty="0">
                <a:solidFill>
                  <a:schemeClr val="bg1"/>
                </a:solidFill>
                <a:latin typeface="Segoe UI" panose="020B0502040204020203" pitchFamily="34" charset="0"/>
                <a:cs typeface="Segoe UI" panose="020B0502040204020203" pitchFamily="34" charset="0"/>
              </a:rPr>
              <a:t>Spring </a:t>
            </a:r>
            <a:r>
              <a:rPr lang="fr-FR" sz="2400" dirty="0" err="1">
                <a:solidFill>
                  <a:schemeClr val="bg1"/>
                </a:solidFill>
                <a:latin typeface="Segoe UI" panose="020B0502040204020203" pitchFamily="34" charset="0"/>
                <a:cs typeface="Segoe UI" panose="020B0502040204020203" pitchFamily="34" charset="0"/>
              </a:rPr>
              <a:t>Core</a:t>
            </a:r>
            <a:r>
              <a:rPr lang="fr-FR" sz="2400" dirty="0">
                <a:solidFill>
                  <a:schemeClr val="bg1"/>
                </a:solidFill>
                <a:latin typeface="Segoe UI" panose="020B0502040204020203" pitchFamily="34" charset="0"/>
                <a:cs typeface="Segoe UI" panose="020B0502040204020203" pitchFamily="34" charset="0"/>
              </a:rPr>
              <a:t> (</a:t>
            </a:r>
            <a:r>
              <a:rPr lang="fr-FR" sz="2400" dirty="0" err="1">
                <a:solidFill>
                  <a:schemeClr val="bg1"/>
                </a:solidFill>
                <a:latin typeface="Segoe UI" panose="020B0502040204020203" pitchFamily="34" charset="0"/>
                <a:cs typeface="Segoe UI" panose="020B0502040204020203" pitchFamily="34" charset="0"/>
              </a:rPr>
              <a:t>IoC</a:t>
            </a:r>
            <a:r>
              <a:rPr lang="fr-FR" sz="2400" dirty="0">
                <a:solidFill>
                  <a:schemeClr val="bg1"/>
                </a:solidFill>
                <a:latin typeface="Segoe UI" panose="020B0502040204020203" pitchFamily="34" charset="0"/>
                <a:cs typeface="Segoe UI" panose="020B0502040204020203" pitchFamily="34" charset="0"/>
              </a:rPr>
              <a:t>)</a:t>
            </a:r>
          </a:p>
        </p:txBody>
      </p:sp>
      <p:sp>
        <p:nvSpPr>
          <p:cNvPr id="25" name="Rectangle 24">
            <a:extLst>
              <a:ext uri="{FF2B5EF4-FFF2-40B4-BE49-F238E27FC236}">
                <a16:creationId xmlns:a16="http://schemas.microsoft.com/office/drawing/2014/main" id="{DC43845E-60BB-48F4-990E-1CD6A253AA59}"/>
              </a:ext>
            </a:extLst>
          </p:cNvPr>
          <p:cNvSpPr/>
          <p:nvPr/>
        </p:nvSpPr>
        <p:spPr>
          <a:xfrm>
            <a:off x="2974537" y="2551825"/>
            <a:ext cx="1516473" cy="2092184"/>
          </a:xfrm>
          <a:prstGeom prst="rect">
            <a:avLst/>
          </a:prstGeom>
          <a:solidFill>
            <a:srgbClr val="AAD2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Segoe UI" panose="020B0502040204020203" pitchFamily="34" charset="0"/>
                <a:cs typeface="Segoe UI" panose="020B0502040204020203" pitchFamily="34" charset="0"/>
              </a:rPr>
              <a:t>Spring Web</a:t>
            </a:r>
          </a:p>
          <a:p>
            <a:pPr algn="ctr"/>
            <a:r>
              <a:rPr lang="fr-FR" dirty="0">
                <a:solidFill>
                  <a:schemeClr val="bg1"/>
                </a:solidFill>
                <a:latin typeface="Segoe UI" panose="020B0502040204020203" pitchFamily="34" charset="0"/>
                <a:cs typeface="Segoe UI" panose="020B0502040204020203" pitchFamily="34" charset="0"/>
              </a:rPr>
              <a:t>+ </a:t>
            </a:r>
          </a:p>
          <a:p>
            <a:pPr algn="ctr"/>
            <a:r>
              <a:rPr lang="fr-FR" dirty="0">
                <a:solidFill>
                  <a:schemeClr val="bg1"/>
                </a:solidFill>
                <a:latin typeface="Segoe UI" panose="020B0502040204020203" pitchFamily="34" charset="0"/>
                <a:cs typeface="Segoe UI" panose="020B0502040204020203" pitchFamily="34" charset="0"/>
              </a:rPr>
              <a:t>Spring Data REST</a:t>
            </a:r>
          </a:p>
        </p:txBody>
      </p:sp>
      <p:sp>
        <p:nvSpPr>
          <p:cNvPr id="18" name="Rectangle à coins arrondis 12">
            <a:extLst>
              <a:ext uri="{FF2B5EF4-FFF2-40B4-BE49-F238E27FC236}">
                <a16:creationId xmlns:a16="http://schemas.microsoft.com/office/drawing/2014/main" id="{FD0F4E1D-E44F-7D7D-68FE-1DE9B08D9A02}"/>
              </a:ext>
            </a:extLst>
          </p:cNvPr>
          <p:cNvSpPr/>
          <p:nvPr/>
        </p:nvSpPr>
        <p:spPr>
          <a:xfrm>
            <a:off x="2903236" y="4661168"/>
            <a:ext cx="6892112" cy="333653"/>
          </a:xfrm>
          <a:prstGeom prst="roundRect">
            <a:avLst/>
          </a:prstGeom>
          <a:solidFill>
            <a:srgbClr val="AAD23B"/>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400" dirty="0">
                <a:solidFill>
                  <a:schemeClr val="bg1"/>
                </a:solidFill>
                <a:latin typeface="Segoe UI" panose="020B0502040204020203" pitchFamily="34" charset="0"/>
                <a:cs typeface="Segoe UI" panose="020B0502040204020203" pitchFamily="34" charset="0"/>
              </a:rPr>
              <a:t>Tests / AOP</a:t>
            </a:r>
          </a:p>
        </p:txBody>
      </p:sp>
      <p:sp>
        <p:nvSpPr>
          <p:cNvPr id="28" name="Rectangle à coins arrondis 12">
            <a:extLst>
              <a:ext uri="{FF2B5EF4-FFF2-40B4-BE49-F238E27FC236}">
                <a16:creationId xmlns:a16="http://schemas.microsoft.com/office/drawing/2014/main" id="{72A73245-CC23-22D4-E9D4-0B827BAE0E6F}"/>
              </a:ext>
            </a:extLst>
          </p:cNvPr>
          <p:cNvSpPr/>
          <p:nvPr/>
        </p:nvSpPr>
        <p:spPr>
          <a:xfrm>
            <a:off x="2903236" y="5492023"/>
            <a:ext cx="6892112" cy="489979"/>
          </a:xfrm>
          <a:prstGeom prst="roundRect">
            <a:avLst/>
          </a:prstGeom>
          <a:solidFill>
            <a:srgbClr val="AAD23B"/>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400" dirty="0">
                <a:solidFill>
                  <a:schemeClr val="bg1"/>
                </a:solidFill>
                <a:latin typeface="Segoe UI" panose="020B0502040204020203" pitchFamily="34" charset="0"/>
                <a:cs typeface="Segoe UI" panose="020B0502040204020203" pitchFamily="34" charset="0"/>
              </a:rPr>
              <a:t>Spring Boot</a:t>
            </a:r>
          </a:p>
        </p:txBody>
      </p:sp>
      <p:sp>
        <p:nvSpPr>
          <p:cNvPr id="29" name="Rectangle 28">
            <a:extLst>
              <a:ext uri="{FF2B5EF4-FFF2-40B4-BE49-F238E27FC236}">
                <a16:creationId xmlns:a16="http://schemas.microsoft.com/office/drawing/2014/main" id="{FFA943EC-9B09-15F2-5DAD-2E534F957F7C}"/>
              </a:ext>
            </a:extLst>
          </p:cNvPr>
          <p:cNvSpPr/>
          <p:nvPr/>
        </p:nvSpPr>
        <p:spPr>
          <a:xfrm>
            <a:off x="8200189" y="2551825"/>
            <a:ext cx="1566162" cy="2092184"/>
          </a:xfrm>
          <a:prstGeom prst="rect">
            <a:avLst/>
          </a:prstGeom>
          <a:solidFill>
            <a:srgbClr val="AAD2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latin typeface="Segoe UI" panose="020B0502040204020203" pitchFamily="34" charset="0"/>
              <a:cs typeface="Segoe UI" panose="020B0502040204020203" pitchFamily="34" charset="0"/>
            </a:endParaRPr>
          </a:p>
          <a:p>
            <a:pPr algn="ctr"/>
            <a:r>
              <a:rPr lang="fr-FR" dirty="0">
                <a:solidFill>
                  <a:schemeClr val="bg1"/>
                </a:solidFill>
                <a:latin typeface="Segoe UI" panose="020B0502040204020203" pitchFamily="34" charset="0"/>
                <a:cs typeface="Segoe UI" panose="020B0502040204020203" pitchFamily="34" charset="0"/>
              </a:rPr>
              <a:t>Spring Data JPA</a:t>
            </a:r>
          </a:p>
          <a:p>
            <a:pPr algn="ctr"/>
            <a:r>
              <a:rPr lang="fr-FR" dirty="0">
                <a:solidFill>
                  <a:schemeClr val="bg1"/>
                </a:solidFill>
                <a:latin typeface="Segoe UI" panose="020B0502040204020203" pitchFamily="34" charset="0"/>
                <a:cs typeface="Segoe UI" panose="020B0502040204020203" pitchFamily="34" charset="0"/>
              </a:rPr>
              <a:t>+ </a:t>
            </a:r>
          </a:p>
          <a:p>
            <a:pPr algn="ctr"/>
            <a:r>
              <a:rPr lang="fr-FR" dirty="0">
                <a:solidFill>
                  <a:schemeClr val="bg1"/>
                </a:solidFill>
                <a:latin typeface="Segoe UI" panose="020B0502040204020203" pitchFamily="34" charset="0"/>
                <a:cs typeface="Segoe UI" panose="020B0502040204020203" pitchFamily="34" charset="0"/>
              </a:rPr>
              <a:t>Spring Data MongoDB</a:t>
            </a:r>
          </a:p>
        </p:txBody>
      </p:sp>
      <p:sp>
        <p:nvSpPr>
          <p:cNvPr id="32" name="Rectangle à coins arrondis 12">
            <a:extLst>
              <a:ext uri="{FF2B5EF4-FFF2-40B4-BE49-F238E27FC236}">
                <a16:creationId xmlns:a16="http://schemas.microsoft.com/office/drawing/2014/main" id="{D79D6F50-D453-2B9F-00D0-D305A9C75E9A}"/>
              </a:ext>
            </a:extLst>
          </p:cNvPr>
          <p:cNvSpPr/>
          <p:nvPr/>
        </p:nvSpPr>
        <p:spPr>
          <a:xfrm>
            <a:off x="2971731" y="2393568"/>
            <a:ext cx="4141192" cy="362413"/>
          </a:xfrm>
          <a:prstGeom prst="roundRect">
            <a:avLst/>
          </a:prstGeom>
          <a:solidFill>
            <a:srgbClr val="AAD23B"/>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dirty="0">
                <a:solidFill>
                  <a:schemeClr val="bg1"/>
                </a:solidFill>
                <a:latin typeface="Segoe UI" panose="020B0502040204020203" pitchFamily="34" charset="0"/>
                <a:cs typeface="Segoe UI" panose="020B0502040204020203" pitchFamily="34" charset="0"/>
              </a:rPr>
              <a:t>Spring </a:t>
            </a:r>
            <a:r>
              <a:rPr lang="fr-FR" dirty="0" err="1">
                <a:solidFill>
                  <a:schemeClr val="bg1"/>
                </a:solidFill>
                <a:latin typeface="Segoe UI" panose="020B0502040204020203" pitchFamily="34" charset="0"/>
                <a:cs typeface="Segoe UI" panose="020B0502040204020203" pitchFamily="34" charset="0"/>
              </a:rPr>
              <a:t>security</a:t>
            </a:r>
            <a:endParaRPr lang="fr-FR" dirty="0">
              <a:solidFill>
                <a:schemeClr val="bg1"/>
              </a:solidFill>
              <a:latin typeface="Segoe UI" panose="020B0502040204020203" pitchFamily="34" charset="0"/>
              <a:cs typeface="Segoe UI" panose="020B0502040204020203" pitchFamily="34" charset="0"/>
            </a:endParaRPr>
          </a:p>
        </p:txBody>
      </p:sp>
      <p:pic>
        <p:nvPicPr>
          <p:cNvPr id="7" name="Graphique 7" descr="Danger">
            <a:extLst>
              <a:ext uri="{FF2B5EF4-FFF2-40B4-BE49-F238E27FC236}">
                <a16:creationId xmlns:a16="http://schemas.microsoft.com/office/drawing/2014/main" id="{D0FD777A-1AF3-3B3B-19CE-17F117F8B21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535" y="2382604"/>
            <a:ext cx="377316" cy="377316"/>
          </a:xfrm>
          <a:prstGeom prst="rect">
            <a:avLst/>
          </a:prstGeom>
        </p:spPr>
      </p:pic>
      <p:pic>
        <p:nvPicPr>
          <p:cNvPr id="8" name="Picture 2" descr="Postman API Platform Logo PNG vector in SVG, PDF, AI, CDR format">
            <a:extLst>
              <a:ext uri="{FF2B5EF4-FFF2-40B4-BE49-F238E27FC236}">
                <a16:creationId xmlns:a16="http://schemas.microsoft.com/office/drawing/2014/main" id="{00084034-3692-6279-B84E-18B6BFC8F4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0307" y="3622250"/>
            <a:ext cx="1097449" cy="8220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12">
            <a:extLst>
              <a:ext uri="{FF2B5EF4-FFF2-40B4-BE49-F238E27FC236}">
                <a16:creationId xmlns:a16="http://schemas.microsoft.com/office/drawing/2014/main" id="{7FE6CD04-025F-6DDB-8762-105540247D70}"/>
              </a:ext>
            </a:extLst>
          </p:cNvPr>
          <p:cNvSpPr/>
          <p:nvPr/>
        </p:nvSpPr>
        <p:spPr>
          <a:xfrm>
            <a:off x="5586163" y="2773141"/>
            <a:ext cx="4160107" cy="293995"/>
          </a:xfrm>
          <a:prstGeom prst="roundRect">
            <a:avLst/>
          </a:prstGeom>
          <a:solidFill>
            <a:srgbClr val="AAD23B"/>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dirty="0">
                <a:solidFill>
                  <a:schemeClr val="bg1"/>
                </a:solidFill>
                <a:latin typeface="Segoe UI" panose="020B0502040204020203" pitchFamily="34" charset="0"/>
                <a:cs typeface="Segoe UI" panose="020B0502040204020203" pitchFamily="34" charset="0"/>
              </a:rPr>
              <a:t>Transaction</a:t>
            </a:r>
          </a:p>
        </p:txBody>
      </p:sp>
      <p:pic>
        <p:nvPicPr>
          <p:cNvPr id="11" name="Picture 12" descr="Microsoft Sql Server Logo Vector SVG Icon - SVG Repo">
            <a:extLst>
              <a:ext uri="{FF2B5EF4-FFF2-40B4-BE49-F238E27FC236}">
                <a16:creationId xmlns:a16="http://schemas.microsoft.com/office/drawing/2014/main" id="{67D5DD73-668A-D567-5E07-44A62182853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120502" y="3622250"/>
            <a:ext cx="598938" cy="5989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7717E30D-5F2B-8F32-A918-8775119F89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46488" y="4221188"/>
            <a:ext cx="946965" cy="2564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pring | Spring Trademark Guidelines">
            <a:extLst>
              <a:ext uri="{FF2B5EF4-FFF2-40B4-BE49-F238E27FC236}">
                <a16:creationId xmlns:a16="http://schemas.microsoft.com/office/drawing/2014/main" id="{C87B0FCC-0AC6-8CE6-AA15-838DDA1F152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21594" y="728723"/>
            <a:ext cx="853443" cy="885618"/>
          </a:xfrm>
          <a:prstGeom prst="rect">
            <a:avLst/>
          </a:prstGeom>
          <a:noFill/>
          <a:extLst>
            <a:ext uri="{909E8E84-426E-40DD-AFC4-6F175D3DCCD1}">
              <a14:hiddenFill xmlns:a14="http://schemas.microsoft.com/office/drawing/2010/main">
                <a:solidFill>
                  <a:srgbClr val="FFFFFF"/>
                </a:solidFill>
              </a14:hiddenFill>
            </a:ext>
          </a:extLst>
        </p:spPr>
      </p:pic>
      <p:sp>
        <p:nvSpPr>
          <p:cNvPr id="26" name="Titre 1">
            <a:extLst>
              <a:ext uri="{FF2B5EF4-FFF2-40B4-BE49-F238E27FC236}">
                <a16:creationId xmlns:a16="http://schemas.microsoft.com/office/drawing/2014/main" id="{A683446D-3C96-9EBF-95AF-D76EAF06592D}"/>
              </a:ext>
            </a:extLst>
          </p:cNvPr>
          <p:cNvSpPr txBox="1">
            <a:spLocks/>
          </p:cNvSpPr>
          <p:nvPr/>
        </p:nvSpPr>
        <p:spPr>
          <a:xfrm>
            <a:off x="3506875" y="1329151"/>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Les modules de Spring</a:t>
            </a:r>
            <a:endParaRPr lang="fr-FR" sz="2400" dirty="0">
              <a:solidFill>
                <a:srgbClr val="95B258"/>
              </a:solidFill>
              <a:cs typeface="Segoe UI" panose="020B0502040204020203" pitchFamily="34" charset="0"/>
            </a:endParaRPr>
          </a:p>
        </p:txBody>
      </p:sp>
      <p:pic>
        <p:nvPicPr>
          <p:cNvPr id="2050" name="Picture 2" descr="Les microservices pour une architecture orientée web n°4 | Talan Labs | Blog">
            <a:extLst>
              <a:ext uri="{FF2B5EF4-FFF2-40B4-BE49-F238E27FC236}">
                <a16:creationId xmlns:a16="http://schemas.microsoft.com/office/drawing/2014/main" id="{0AC93E83-0C8A-A17B-BB64-CE726368BBC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86081" y="5569101"/>
            <a:ext cx="335822" cy="33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7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Rappels Spring Boot</a:t>
            </a:r>
          </a:p>
        </p:txBody>
      </p:sp>
    </p:spTree>
    <p:extLst>
      <p:ext uri="{BB962C8B-B14F-4D97-AF65-F5344CB8AC3E}">
        <p14:creationId xmlns:p14="http://schemas.microsoft.com/office/powerpoint/2010/main" val="3889428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39292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Complexité, les projets Java Web demandent</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L’utilisation de librairies, de </a:t>
            </a:r>
            <a:r>
              <a:rPr lang="fr-FR" dirty="0" err="1">
                <a:solidFill>
                  <a:srgbClr val="011F39"/>
                </a:solidFill>
                <a:cs typeface="Segoe UI" panose="020B0502040204020203" pitchFamily="34" charset="0"/>
              </a:rPr>
              <a:t>framework</a:t>
            </a:r>
            <a:r>
              <a:rPr lang="fr-FR" dirty="0">
                <a:solidFill>
                  <a:srgbClr val="011F39"/>
                </a:solidFill>
                <a:cs typeface="Segoe UI" panose="020B0502040204020203" pitchFamily="34" charset="0"/>
              </a:rPr>
              <a:t>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La compilation du code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 livrable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Les tests unitaires</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L’exécution dans des serveurs</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Les gestions de configurations et des versions de ces outils sont complexes et doivent être modulables.</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Il est possible d’utiliser des </a:t>
            </a:r>
            <a:r>
              <a:rPr lang="fr-FR" sz="2400" dirty="0">
                <a:solidFill>
                  <a:srgbClr val="95B258"/>
                </a:solidFill>
                <a:cs typeface="Segoe UI" panose="020B0502040204020203" pitchFamily="34" charset="0"/>
              </a:rPr>
              <a:t>moteurs de production </a:t>
            </a:r>
            <a:r>
              <a:rPr lang="fr-FR" sz="2400" dirty="0">
                <a:solidFill>
                  <a:srgbClr val="011F39"/>
                </a:solidFill>
                <a:cs typeface="Segoe UI" panose="020B0502040204020203" pitchFamily="34" charset="0"/>
              </a:rPr>
              <a:t>pour y aider</a:t>
            </a:r>
            <a:endParaRPr lang="fr-FR" sz="2400" dirty="0">
              <a:solidFill>
                <a:srgbClr val="95B258"/>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Boot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7F18E6EC-34E5-4644-5801-781FE356F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07452"/>
            <a:ext cx="1526489" cy="1526489"/>
          </a:xfrm>
          <a:prstGeom prst="rect">
            <a:avLst/>
          </a:prstGeom>
        </p:spPr>
      </p:pic>
    </p:spTree>
    <p:extLst>
      <p:ext uri="{BB962C8B-B14F-4D97-AF65-F5344CB8AC3E}">
        <p14:creationId xmlns:p14="http://schemas.microsoft.com/office/powerpoint/2010/main" val="14989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306173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La gestion du cycle de vie d'une application, dépend de tâches répétitives</a:t>
            </a:r>
          </a:p>
          <a:p>
            <a:pPr marL="800100" lvl="1" indent="-342900">
              <a:lnSpc>
                <a:spcPct val="120000"/>
              </a:lnSpc>
              <a:buFont typeface="Arial" panose="020B0604020202020204" pitchFamily="34" charset="0"/>
              <a:buChar char="•"/>
            </a:pPr>
            <a:r>
              <a:rPr lang="fr-FR" dirty="0" err="1">
                <a:solidFill>
                  <a:srgbClr val="011F39"/>
                </a:solidFill>
                <a:cs typeface="Segoe UI" panose="020B0502040204020203" pitchFamily="34" charset="0"/>
              </a:rPr>
              <a:t>Préprocessing</a:t>
            </a:r>
            <a:r>
              <a:rPr lang="fr-FR" dirty="0">
                <a:solidFill>
                  <a:srgbClr val="011F39"/>
                </a:solidFill>
                <a:cs typeface="Segoe UI" panose="020B0502040204020203" pitchFamily="34" charset="0"/>
              </a:rPr>
              <a:t>,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Compilation,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Edition des liens,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Tests, ...</a:t>
            </a:r>
          </a:p>
          <a:p>
            <a:pPr>
              <a:lnSpc>
                <a:spcPct val="120000"/>
              </a:lnSpc>
            </a:pPr>
            <a:r>
              <a:rPr lang="fr-FR" sz="2400" dirty="0">
                <a:solidFill>
                  <a:srgbClr val="011F39"/>
                </a:solidFill>
                <a:cs typeface="Segoe UI" panose="020B0502040204020203" pitchFamily="34" charset="0"/>
              </a:rPr>
              <a:t>Les </a:t>
            </a:r>
            <a:r>
              <a:rPr lang="fr-FR" sz="2400" dirty="0">
                <a:solidFill>
                  <a:srgbClr val="95B258"/>
                </a:solidFill>
                <a:cs typeface="Segoe UI" panose="020B0502040204020203" pitchFamily="34" charset="0"/>
              </a:rPr>
              <a:t>moteurs de productions </a:t>
            </a:r>
            <a:r>
              <a:rPr lang="fr-FR" sz="2400" dirty="0">
                <a:solidFill>
                  <a:srgbClr val="011F39"/>
                </a:solidFill>
                <a:cs typeface="Segoe UI" panose="020B0502040204020203" pitchFamily="34" charset="0"/>
              </a:rPr>
              <a:t>réalisent ces tâches</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Exemples : </a:t>
            </a:r>
            <a:r>
              <a:rPr lang="fr-FR" dirty="0" err="1">
                <a:solidFill>
                  <a:srgbClr val="011F39"/>
                </a:solidFill>
                <a:cs typeface="Segoe UI" panose="020B0502040204020203" pitchFamily="34" charset="0"/>
              </a:rPr>
              <a:t>Make</a:t>
            </a:r>
            <a:r>
              <a:rPr lang="fr-FR" dirty="0">
                <a:solidFill>
                  <a:srgbClr val="011F39"/>
                </a:solidFill>
                <a:cs typeface="Segoe UI" panose="020B0502040204020203" pitchFamily="34" charset="0"/>
              </a:rPr>
              <a:t>, Ant, Maven, </a:t>
            </a:r>
            <a:r>
              <a:rPr lang="fr-FR" dirty="0" err="1">
                <a:solidFill>
                  <a:srgbClr val="95B258"/>
                </a:solidFill>
                <a:cs typeface="Segoe UI" panose="020B0502040204020203" pitchFamily="34" charset="0"/>
              </a:rPr>
              <a:t>Gradle</a:t>
            </a:r>
            <a:r>
              <a:rPr lang="fr-FR" dirty="0">
                <a:solidFill>
                  <a:srgbClr val="011F39"/>
                </a:solidFill>
                <a:cs typeface="Segoe UI" panose="020B0502040204020203" pitchFamily="34" charset="0"/>
              </a:rPr>
              <a:t>, …</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Boot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2" name="Image 1">
            <a:extLst>
              <a:ext uri="{FF2B5EF4-FFF2-40B4-BE49-F238E27FC236}">
                <a16:creationId xmlns:a16="http://schemas.microsoft.com/office/drawing/2014/main" id="{1C263CA4-FBD4-C8F1-2DDA-3F2AD4234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12553"/>
            <a:ext cx="1526489" cy="1526489"/>
          </a:xfrm>
          <a:prstGeom prst="rect">
            <a:avLst/>
          </a:prstGeom>
        </p:spPr>
      </p:pic>
    </p:spTree>
    <p:extLst>
      <p:ext uri="{BB962C8B-B14F-4D97-AF65-F5344CB8AC3E}">
        <p14:creationId xmlns:p14="http://schemas.microsoft.com/office/powerpoint/2010/main" val="5408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483452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Développement d’application Java Web et Spring</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Le problème, Spring est un </a:t>
            </a:r>
            <a:r>
              <a:rPr lang="fr-FR" sz="2400" dirty="0" err="1">
                <a:solidFill>
                  <a:srgbClr val="011F39"/>
                </a:solidFill>
                <a:cs typeface="Segoe UI" panose="020B0502040204020203" pitchFamily="34" charset="0"/>
              </a:rPr>
              <a:t>framework</a:t>
            </a:r>
            <a:r>
              <a:rPr lang="fr-FR" sz="2400" dirty="0">
                <a:solidFill>
                  <a:srgbClr val="011F39"/>
                </a:solidFill>
                <a:cs typeface="Segoe UI" panose="020B0502040204020203" pitchFamily="34" charset="0"/>
              </a:rPr>
              <a:t> proposant  de très nombreuses fonctionnalités</a:t>
            </a:r>
          </a:p>
          <a:p>
            <a:pPr marL="800100" lvl="1" indent="-342900">
              <a:lnSpc>
                <a:spcPct val="120000"/>
              </a:lnSpc>
              <a:buFont typeface="Arial" panose="020B0604020202020204" pitchFamily="34" charset="0"/>
              <a:buChar char="•"/>
            </a:pPr>
            <a:r>
              <a:rPr lang="fr-FR" sz="1800" dirty="0">
                <a:solidFill>
                  <a:srgbClr val="011F39"/>
                </a:solidFill>
                <a:cs typeface="Segoe UI" panose="020B0502040204020203" pitchFamily="34" charset="0"/>
              </a:rPr>
              <a:t>Web, Sécurité, </a:t>
            </a:r>
            <a:r>
              <a:rPr lang="fr-FR" dirty="0">
                <a:solidFill>
                  <a:srgbClr val="011F39"/>
                </a:solidFill>
                <a:cs typeface="Segoe UI" panose="020B0502040204020203" pitchFamily="34" charset="0"/>
              </a:rPr>
              <a:t>batch, accès aux données, ...</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Mais, sa configuration peut s’avérer complexe et fastidieuse</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La solution : </a:t>
            </a:r>
            <a:r>
              <a:rPr lang="fr-FR" sz="2400" dirty="0">
                <a:solidFill>
                  <a:srgbClr val="95B258"/>
                </a:solidFill>
                <a:cs typeface="Segoe UI" panose="020B0502040204020203" pitchFamily="34" charset="0"/>
              </a:rPr>
              <a:t>Spring Boot</a:t>
            </a:r>
            <a:r>
              <a:rPr lang="fr-FR" sz="2400" dirty="0">
                <a:solidFill>
                  <a:srgbClr val="011F39"/>
                </a:solidFill>
                <a:cs typeface="Segoe UI" panose="020B0502040204020203" pitchFamily="34" charset="0"/>
              </a:rPr>
              <a:t>, est un </a:t>
            </a:r>
            <a:r>
              <a:rPr lang="fr-FR" sz="2400" dirty="0" err="1">
                <a:solidFill>
                  <a:srgbClr val="011F39"/>
                </a:solidFill>
                <a:cs typeface="Segoe UI" panose="020B0502040204020203" pitchFamily="34" charset="0"/>
              </a:rPr>
              <a:t>framework</a:t>
            </a:r>
            <a:r>
              <a:rPr lang="fr-FR" sz="2400" dirty="0">
                <a:solidFill>
                  <a:srgbClr val="011F39"/>
                </a:solidFill>
                <a:cs typeface="Segoe UI" panose="020B0502040204020203" pitchFamily="34" charset="0"/>
              </a:rPr>
              <a:t> facilitant la configuration Spring grâce à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a:t>
            </a:r>
            <a:r>
              <a:rPr lang="fr-FR" dirty="0" err="1">
                <a:solidFill>
                  <a:srgbClr val="011F39"/>
                </a:solidFill>
                <a:cs typeface="Segoe UI" panose="020B0502040204020203" pitchFamily="34" charset="0"/>
              </a:rPr>
              <a:t>auto-configuration</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Les starters</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L’approche client lourd</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Il peut fonctionner avec </a:t>
            </a:r>
            <a:r>
              <a:rPr lang="fr-FR" dirty="0" err="1">
                <a:solidFill>
                  <a:srgbClr val="95B258"/>
                </a:solidFill>
                <a:cs typeface="Segoe UI" panose="020B0502040204020203" pitchFamily="34" charset="0"/>
              </a:rPr>
              <a:t>Gradle</a:t>
            </a:r>
            <a:r>
              <a:rPr lang="fr-FR" dirty="0">
                <a:solidFill>
                  <a:srgbClr val="011F39"/>
                </a:solidFill>
                <a:cs typeface="Segoe UI" panose="020B0502040204020203" pitchFamily="34" charset="0"/>
              </a:rPr>
              <a:t> ou Maven</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Boot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a:extLst>
              <a:ext uri="{FF2B5EF4-FFF2-40B4-BE49-F238E27FC236}">
                <a16:creationId xmlns:a16="http://schemas.microsoft.com/office/drawing/2014/main" id="{C2EDD9DC-CFEE-DD43-5F61-1847196B5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07450"/>
            <a:ext cx="1526489" cy="1526489"/>
          </a:xfrm>
          <a:prstGeom prst="rect">
            <a:avLst/>
          </a:prstGeom>
        </p:spPr>
      </p:pic>
    </p:spTree>
    <p:extLst>
      <p:ext uri="{BB962C8B-B14F-4D97-AF65-F5344CB8AC3E}">
        <p14:creationId xmlns:p14="http://schemas.microsoft.com/office/powerpoint/2010/main" val="131452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41697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Spring Boot</a:t>
            </a:r>
            <a:r>
              <a:rPr lang="fr-FR" sz="2400" dirty="0">
                <a:solidFill>
                  <a:srgbClr val="011F39"/>
                </a:solidFill>
                <a:cs typeface="Segoe UI" panose="020B0502040204020203" pitchFamily="34" charset="0"/>
              </a:rPr>
              <a:t> = </a:t>
            </a:r>
            <a:r>
              <a:rPr lang="fr-FR" sz="2400" dirty="0">
                <a:solidFill>
                  <a:srgbClr val="95B258"/>
                </a:solidFill>
                <a:cs typeface="Segoe UI" panose="020B0502040204020203" pitchFamily="34" charset="0"/>
              </a:rPr>
              <a:t>Un seul Point d’entrée </a:t>
            </a:r>
            <a:r>
              <a:rPr lang="fr-FR" sz="2400" dirty="0">
                <a:solidFill>
                  <a:srgbClr val="011F39"/>
                </a:solidFill>
                <a:cs typeface="Segoe UI" panose="020B0502040204020203" pitchFamily="34" charset="0"/>
              </a:rPr>
              <a:t>pour l’utilisateur</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Plus nécessaire d’intégrer tous les modules de Spring</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Les dépendances sont déjà intégrées</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starters</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Utilisation de l’</a:t>
            </a:r>
            <a:r>
              <a:rPr lang="fr-FR" sz="2400" dirty="0" err="1">
                <a:solidFill>
                  <a:srgbClr val="011F39"/>
                </a:solidFill>
                <a:cs typeface="Segoe UI" panose="020B0502040204020203" pitchFamily="34" charset="0"/>
              </a:rPr>
              <a:t>auto-configuration</a:t>
            </a:r>
            <a:r>
              <a:rPr lang="fr-FR" sz="2400" dirty="0">
                <a:solidFill>
                  <a:srgbClr val="011F39"/>
                </a:solidFill>
                <a:cs typeface="Segoe UI" panose="020B0502040204020203" pitchFamily="34" charset="0"/>
              </a:rPr>
              <a:t> </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@EnableAutoConfiguration</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Un serveur est embarqué (Tomcat)</a:t>
            </a:r>
          </a:p>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Application packagée en </a:t>
            </a:r>
            <a:r>
              <a:rPr lang="fr-FR" sz="2400" dirty="0">
                <a:solidFill>
                  <a:srgbClr val="95B258"/>
                </a:solidFill>
                <a:cs typeface="Segoe UI" panose="020B0502040204020203" pitchFamily="34" charset="0"/>
              </a:rPr>
              <a:t>JAR</a:t>
            </a:r>
            <a:r>
              <a:rPr lang="fr-FR" sz="2400" dirty="0">
                <a:solidFill>
                  <a:srgbClr val="011F39"/>
                </a:solidFill>
                <a:cs typeface="Segoe UI" panose="020B0502040204020203" pitchFamily="34" charset="0"/>
              </a:rPr>
              <a:t> orientée pour les </a:t>
            </a:r>
            <a:r>
              <a:rPr lang="fr-FR" sz="2400" dirty="0">
                <a:solidFill>
                  <a:srgbClr val="95B258"/>
                </a:solidFill>
                <a:cs typeface="Segoe UI" panose="020B0502040204020203" pitchFamily="34" charset="0"/>
              </a:rPr>
              <a:t>micro-services</a:t>
            </a:r>
          </a:p>
          <a:p>
            <a:pPr marL="800100" lvl="1" indent="-342900">
              <a:lnSpc>
                <a:spcPct val="120000"/>
              </a:lnSpc>
              <a:buFont typeface="Arial" panose="020B0604020202020204" pitchFamily="34" charset="0"/>
              <a:buChar char="•"/>
            </a:pPr>
            <a:endParaRPr lang="fr-FR"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Boot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2" name="Picture 4" descr="RÃ©sultat de recherche d'images pour &quot;spring boot&quot;">
            <a:extLst>
              <a:ext uri="{FF2B5EF4-FFF2-40B4-BE49-F238E27FC236}">
                <a16:creationId xmlns:a16="http://schemas.microsoft.com/office/drawing/2014/main" id="{87EC3C74-254B-232C-7014-AAE87908F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0" y="2103041"/>
            <a:ext cx="3609975"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06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Installation de </a:t>
            </a:r>
            <a:r>
              <a:rPr lang="fr-FR" sz="4400" b="0" dirty="0" err="1">
                <a:latin typeface="Segoe UI Light" panose="020B0502040204020203" pitchFamily="34" charset="0"/>
                <a:cs typeface="Segoe UI Light" panose="020B0502040204020203" pitchFamily="34" charset="0"/>
              </a:rPr>
              <a:t>Gradle</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14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Installation </a:t>
            </a:r>
            <a:r>
              <a:rPr lang="fr-FR" sz="4400" b="0">
                <a:latin typeface="Segoe UI Light" panose="020B0502040204020203" pitchFamily="34" charset="0"/>
                <a:cs typeface="Segoe UI Light" panose="020B0502040204020203" pitchFamily="34" charset="0"/>
              </a:rPr>
              <a:t>de Spring Tools</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1716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Introduction et rappels</a:t>
            </a:r>
          </a:p>
        </p:txBody>
      </p:sp>
    </p:spTree>
    <p:extLst>
      <p:ext uri="{BB962C8B-B14F-4D97-AF65-F5344CB8AC3E}">
        <p14:creationId xmlns:p14="http://schemas.microsoft.com/office/powerpoint/2010/main" val="687348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Rappels Spring </a:t>
            </a:r>
            <a:r>
              <a:rPr lang="fr-FR" sz="4400" dirty="0" err="1"/>
              <a:t>Core</a:t>
            </a:r>
            <a:endParaRPr lang="fr-FR" sz="4400" dirty="0"/>
          </a:p>
        </p:txBody>
      </p:sp>
    </p:spTree>
    <p:extLst>
      <p:ext uri="{BB962C8B-B14F-4D97-AF65-F5344CB8AC3E}">
        <p14:creationId xmlns:p14="http://schemas.microsoft.com/office/powerpoint/2010/main" val="307752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6" y="1341182"/>
            <a:ext cx="8330938" cy="40589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Inversion of Control </a:t>
            </a:r>
            <a:r>
              <a:rPr lang="fr-FR" sz="2400" dirty="0">
                <a:solidFill>
                  <a:srgbClr val="011F39"/>
                </a:solidFill>
                <a:cs typeface="Segoe UI" panose="020B0502040204020203" pitchFamily="34" charset="0"/>
              </a:rPr>
              <a:t>(</a:t>
            </a:r>
            <a:r>
              <a:rPr lang="fr-FR" sz="2400" dirty="0" err="1">
                <a:solidFill>
                  <a:srgbClr val="95B258"/>
                </a:solidFill>
                <a:cs typeface="Segoe UI" panose="020B0502040204020203" pitchFamily="34" charset="0"/>
              </a:rPr>
              <a:t>IoC</a:t>
            </a:r>
            <a:r>
              <a:rPr lang="fr-FR" sz="2400" dirty="0">
                <a:solidFill>
                  <a:srgbClr val="011F39"/>
                </a:solidFill>
                <a:cs typeface="Segoe UI" panose="020B0502040204020203" pitchFamily="34" charset="0"/>
              </a:rPr>
              <a:t>) [Design Pattern]</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Réduire les dépendances (</a:t>
            </a:r>
            <a:r>
              <a:rPr lang="fr-FR" dirty="0">
                <a:solidFill>
                  <a:srgbClr val="95B258"/>
                </a:solidFill>
                <a:cs typeface="Segoe UI" panose="020B0502040204020203" pitchFamily="34" charset="0"/>
              </a:rPr>
              <a:t>couplage faible</a:t>
            </a:r>
            <a:r>
              <a:rPr lang="fr-FR" dirty="0">
                <a:solidFill>
                  <a:srgbClr val="011F39"/>
                </a:solidFill>
                <a:cs typeface="Segoe UI" panose="020B0502040204020203" pitchFamily="34" charset="0"/>
              </a:rPr>
              <a:t>) entre des objets dont l'implémentation peut varier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Diminuer la complexité de gestion du cycle de vie de ces objets (patterns Singleton et </a:t>
            </a:r>
            <a:r>
              <a:rPr lang="fr-FR" dirty="0" err="1">
                <a:solidFill>
                  <a:srgbClr val="011F39"/>
                </a:solidFill>
                <a:cs typeface="Segoe UI" panose="020B0502040204020203" pitchFamily="34" charset="0"/>
              </a:rPr>
              <a:t>Factory</a:t>
            </a:r>
            <a:r>
              <a:rPr lang="fr-FR" dirty="0">
                <a:solidFill>
                  <a:srgbClr val="011F39"/>
                </a:solidFill>
                <a:cs typeface="Segoe UI" panose="020B0502040204020203" pitchFamily="34" charset="0"/>
              </a:rPr>
              <a:t>)</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 contrôle du flot d'exécution d'une application n'est plus géré par l'application elle-même mais par une structure externe (conteneur)</a:t>
            </a:r>
          </a:p>
          <a:p>
            <a:pPr>
              <a:lnSpc>
                <a:spcPct val="120000"/>
              </a:lnSpc>
            </a:pPr>
            <a:endParaRPr lang="fr-FR" sz="2400" dirty="0">
              <a:solidFill>
                <a:srgbClr val="011F39"/>
              </a:solidFill>
              <a:cs typeface="Segoe UI" panose="020B0502040204020203" pitchFamily="34" charset="0"/>
            </a:endParaRPr>
          </a:p>
          <a:p>
            <a:pPr>
              <a:lnSpc>
                <a:spcPct val="120000"/>
              </a:lnSpc>
            </a:pPr>
            <a:r>
              <a:rPr lang="fr-FR" sz="2400" dirty="0">
                <a:solidFill>
                  <a:srgbClr val="011F39"/>
                </a:solidFill>
                <a:cs typeface="Segoe UI" panose="020B0502040204020203" pitchFamily="34" charset="0"/>
              </a:rPr>
              <a:t>Mise en place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Utilisation du patron de conception (design pattern) </a:t>
            </a:r>
            <a:r>
              <a:rPr lang="fr-FR" dirty="0" err="1">
                <a:solidFill>
                  <a:srgbClr val="011F39"/>
                </a:solidFill>
                <a:cs typeface="Segoe UI" panose="020B0502040204020203" pitchFamily="34" charset="0"/>
              </a:rPr>
              <a:t>Factory</a:t>
            </a:r>
            <a:endParaRPr lang="fr-FR"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Utilisation de </a:t>
            </a:r>
            <a:r>
              <a:rPr lang="fr-FR" dirty="0">
                <a:solidFill>
                  <a:srgbClr val="95B258"/>
                </a:solidFill>
                <a:cs typeface="Segoe UI" panose="020B0502040204020203" pitchFamily="34" charset="0"/>
              </a:rPr>
              <a:t>l'injection de dépendances</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a:t>
            </a:r>
            <a:r>
              <a:rPr lang="fr-FR" dirty="0" err="1">
                <a:solidFill>
                  <a:srgbClr val="3B518E"/>
                </a:solidFill>
              </a:rPr>
              <a:t>Core</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7F18E6EC-34E5-4644-5801-781FE356F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07452"/>
            <a:ext cx="1526489" cy="1526489"/>
          </a:xfrm>
          <a:prstGeom prst="rect">
            <a:avLst/>
          </a:prstGeom>
        </p:spPr>
      </p:pic>
    </p:spTree>
    <p:extLst>
      <p:ext uri="{BB962C8B-B14F-4D97-AF65-F5344CB8AC3E}">
        <p14:creationId xmlns:p14="http://schemas.microsoft.com/office/powerpoint/2010/main" val="346679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6" y="1341182"/>
            <a:ext cx="8330938" cy="472372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Spring apporte le "</a:t>
            </a:r>
            <a:r>
              <a:rPr lang="fr-FR" sz="2400" dirty="0">
                <a:solidFill>
                  <a:srgbClr val="95B258"/>
                </a:solidFill>
                <a:cs typeface="Segoe UI" panose="020B0502040204020203" pitchFamily="34" charset="0"/>
              </a:rPr>
              <a:t>conteneur léger</a:t>
            </a:r>
            <a:r>
              <a:rPr lang="fr-FR" sz="2400" dirty="0">
                <a:solidFill>
                  <a:srgbClr val="011F39"/>
                </a:solidFill>
                <a:cs typeface="Segoe UI" panose="020B0502040204020203" pitchFamily="34" charset="0"/>
              </a:rPr>
              <a:t>"</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Permet la prise en charge du cycle de vie des objets (</a:t>
            </a:r>
            <a:r>
              <a:rPr lang="fr-FR" dirty="0" err="1">
                <a:solidFill>
                  <a:srgbClr val="95B258"/>
                </a:solidFill>
                <a:cs typeface="Segoe UI" panose="020B0502040204020203" pitchFamily="34" charset="0"/>
              </a:rPr>
              <a:t>beans</a:t>
            </a:r>
            <a:r>
              <a:rPr lang="fr-FR" dirty="0">
                <a:solidFill>
                  <a:srgbClr val="011F39"/>
                </a:solidFill>
                <a:cs typeface="Segoe UI" panose="020B0502040204020203" pitchFamily="34" charset="0"/>
              </a:rPr>
              <a:t>) et leur mise en relation</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Nommé : </a:t>
            </a:r>
            <a:r>
              <a:rPr lang="fr-FR" dirty="0" err="1">
                <a:solidFill>
                  <a:srgbClr val="95B258"/>
                </a:solidFill>
                <a:cs typeface="Segoe UI" panose="020B0502040204020203" pitchFamily="34" charset="0"/>
              </a:rPr>
              <a:t>ApplicationContext</a:t>
            </a:r>
            <a:endParaRPr lang="fr-FR" dirty="0">
              <a:solidFill>
                <a:srgbClr val="95B258"/>
              </a:solidFill>
              <a:cs typeface="Segoe UI" panose="020B0502040204020203" pitchFamily="34" charset="0"/>
            </a:endParaRPr>
          </a:p>
          <a:p>
            <a:pPr>
              <a:lnSpc>
                <a:spcPct val="120000"/>
              </a:lnSpc>
            </a:pPr>
            <a:endParaRPr lang="fr-FR" sz="2400" dirty="0">
              <a:solidFill>
                <a:srgbClr val="011F39"/>
              </a:solidFill>
              <a:cs typeface="Segoe UI" panose="020B0502040204020203" pitchFamily="34" charset="0"/>
            </a:endParaRPr>
          </a:p>
          <a:p>
            <a:pPr>
              <a:lnSpc>
                <a:spcPct val="120000"/>
              </a:lnSpc>
            </a:pPr>
            <a:r>
              <a:rPr lang="fr-FR" sz="2400" dirty="0">
                <a:solidFill>
                  <a:srgbClr val="011F39"/>
                </a:solidFill>
                <a:cs typeface="Segoe UI" panose="020B0502040204020203" pitchFamily="34" charset="0"/>
              </a:rPr>
              <a:t>4 annotations principales pour définir un </a:t>
            </a:r>
            <a:r>
              <a:rPr lang="fr-FR" sz="2400" dirty="0" err="1">
                <a:solidFill>
                  <a:srgbClr val="011F39"/>
                </a:solidFill>
                <a:cs typeface="Segoe UI" panose="020B0502040204020203" pitchFamily="34" charset="0"/>
              </a:rPr>
              <a:t>bean</a:t>
            </a:r>
            <a:r>
              <a:rPr lang="fr-FR" sz="2400" dirty="0">
                <a:solidFill>
                  <a:srgbClr val="011F39"/>
                </a:solidFill>
                <a:cs typeface="Segoe UI" panose="020B0502040204020203" pitchFamily="34" charset="0"/>
              </a:rPr>
              <a:t>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 </a:t>
            </a:r>
            <a:r>
              <a:rPr lang="fr-FR" dirty="0">
                <a:solidFill>
                  <a:srgbClr val="95B258"/>
                </a:solidFill>
                <a:cs typeface="Segoe UI" panose="020B0502040204020203" pitchFamily="34" charset="0"/>
              </a:rPr>
              <a:t>@Component  </a:t>
            </a:r>
            <a:r>
              <a:rPr lang="fr-FR" dirty="0">
                <a:solidFill>
                  <a:srgbClr val="011F39"/>
                </a:solidFill>
                <a:cs typeface="Segoe UI" panose="020B0502040204020203" pitchFamily="34" charset="0"/>
                <a:sym typeface="Wingdings" panose="05000000000000000000" pitchFamily="2" charset="2"/>
              </a:rPr>
              <a:t></a:t>
            </a:r>
            <a:r>
              <a:rPr lang="fr-FR" dirty="0">
                <a:solidFill>
                  <a:srgbClr val="95B258"/>
                </a:solidFill>
                <a:cs typeface="Segoe UI" panose="020B0502040204020203" pitchFamily="34" charset="0"/>
                <a:sym typeface="Wingdings" panose="05000000000000000000" pitchFamily="2" charset="2"/>
              </a:rPr>
              <a:t> </a:t>
            </a:r>
            <a:r>
              <a:rPr lang="fr-FR" dirty="0">
                <a:solidFill>
                  <a:srgbClr val="011F39"/>
                </a:solidFill>
                <a:cs typeface="Segoe UI" panose="020B0502040204020203" pitchFamily="34" charset="0"/>
              </a:rPr>
              <a:t>annotation de base utilisable sur toutes les couches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 </a:t>
            </a:r>
            <a:r>
              <a:rPr lang="fr-FR" dirty="0">
                <a:solidFill>
                  <a:srgbClr val="95B258"/>
                </a:solidFill>
                <a:cs typeface="Segoe UI" panose="020B0502040204020203" pitchFamily="34" charset="0"/>
              </a:rPr>
              <a:t>@RestController </a:t>
            </a:r>
            <a:r>
              <a:rPr lang="fr-FR" dirty="0">
                <a:solidFill>
                  <a:srgbClr val="011F39"/>
                </a:solidFill>
                <a:cs typeface="Segoe UI" panose="020B0502040204020203" pitchFamily="34" charset="0"/>
                <a:sym typeface="Wingdings" panose="05000000000000000000" pitchFamily="2" charset="2"/>
              </a:rPr>
              <a:t></a:t>
            </a:r>
            <a:r>
              <a:rPr lang="fr-FR" dirty="0">
                <a:solidFill>
                  <a:srgbClr val="95B258"/>
                </a:solidFill>
                <a:cs typeface="Segoe UI" panose="020B0502040204020203" pitchFamily="34" charset="0"/>
                <a:sym typeface="Wingdings" panose="05000000000000000000" pitchFamily="2" charset="2"/>
              </a:rPr>
              <a:t> </a:t>
            </a:r>
            <a:r>
              <a:rPr lang="fr-FR" dirty="0">
                <a:solidFill>
                  <a:srgbClr val="011F39"/>
                </a:solidFill>
                <a:cs typeface="Segoe UI" panose="020B0502040204020203" pitchFamily="34" charset="0"/>
              </a:rPr>
              <a:t>annotation désignant un contrôleur d'API REST</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 </a:t>
            </a:r>
            <a:r>
              <a:rPr lang="fr-FR" dirty="0">
                <a:solidFill>
                  <a:srgbClr val="95B258"/>
                </a:solidFill>
                <a:cs typeface="Segoe UI" panose="020B0502040204020203" pitchFamily="34" charset="0"/>
              </a:rPr>
              <a:t>@Service </a:t>
            </a:r>
            <a:r>
              <a:rPr lang="fr-FR" dirty="0">
                <a:solidFill>
                  <a:srgbClr val="011F39"/>
                </a:solidFill>
                <a:cs typeface="Segoe UI" panose="020B0502040204020203" pitchFamily="34" charset="0"/>
                <a:sym typeface="Wingdings" panose="05000000000000000000" pitchFamily="2" charset="2"/>
              </a:rPr>
              <a:t> </a:t>
            </a:r>
            <a:r>
              <a:rPr lang="fr-FR" dirty="0">
                <a:solidFill>
                  <a:srgbClr val="011F39"/>
                </a:solidFill>
                <a:cs typeface="Segoe UI" panose="020B0502040204020203" pitchFamily="34" charset="0"/>
              </a:rPr>
              <a:t>annotation sur un service métier – permet la gestion des transactions sur cette couche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 </a:t>
            </a:r>
            <a:r>
              <a:rPr lang="fr-FR" dirty="0">
                <a:solidFill>
                  <a:srgbClr val="95B258"/>
                </a:solidFill>
                <a:cs typeface="Segoe UI" panose="020B0502040204020203" pitchFamily="34" charset="0"/>
              </a:rPr>
              <a:t>@Repository </a:t>
            </a:r>
            <a:r>
              <a:rPr lang="fr-FR" dirty="0">
                <a:solidFill>
                  <a:srgbClr val="011F39"/>
                </a:solidFill>
                <a:cs typeface="Segoe UI" panose="020B0502040204020203" pitchFamily="34" charset="0"/>
                <a:sym typeface="Wingdings" panose="05000000000000000000" pitchFamily="2" charset="2"/>
              </a:rPr>
              <a:t> </a:t>
            </a:r>
            <a:r>
              <a:rPr lang="fr-FR" dirty="0">
                <a:solidFill>
                  <a:srgbClr val="011F39"/>
                </a:solidFill>
                <a:cs typeface="Segoe UI" panose="020B0502040204020203" pitchFamily="34" charset="0"/>
              </a:rPr>
              <a:t>annotation sur une couche d’accès aux données – permet la gestion </a:t>
            </a:r>
            <a:r>
              <a:rPr lang="fr-FR">
                <a:solidFill>
                  <a:srgbClr val="011F39"/>
                </a:solidFill>
                <a:cs typeface="Segoe UI" panose="020B0502040204020203" pitchFamily="34" charset="0"/>
              </a:rPr>
              <a:t>des exceptions SQL et </a:t>
            </a:r>
            <a:r>
              <a:rPr lang="fr-FR" dirty="0">
                <a:solidFill>
                  <a:srgbClr val="011F39"/>
                </a:solidFill>
                <a:cs typeface="Segoe UI" panose="020B0502040204020203" pitchFamily="34" charset="0"/>
              </a:rPr>
              <a:t>transactions sur cette couche</a:t>
            </a:r>
          </a:p>
          <a:p>
            <a:pPr marL="800100" lvl="1" indent="-342900">
              <a:lnSpc>
                <a:spcPct val="120000"/>
              </a:lnSpc>
              <a:buFont typeface="Arial" panose="020B0604020202020204" pitchFamily="34" charset="0"/>
              <a:buChar char="•"/>
            </a:pPr>
            <a:endParaRPr lang="fr-FR" dirty="0">
              <a:solidFill>
                <a:srgbClr val="011F39"/>
              </a:solidFill>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a:t>
            </a:r>
            <a:r>
              <a:rPr lang="fr-FR" dirty="0" err="1">
                <a:solidFill>
                  <a:srgbClr val="3B518E"/>
                </a:solidFill>
              </a:rPr>
              <a:t>Core</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7F18E6EC-34E5-4644-5801-781FE356F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07452"/>
            <a:ext cx="1526489" cy="1526489"/>
          </a:xfrm>
          <a:prstGeom prst="rect">
            <a:avLst/>
          </a:prstGeom>
        </p:spPr>
      </p:pic>
    </p:spTree>
    <p:extLst>
      <p:ext uri="{BB962C8B-B14F-4D97-AF65-F5344CB8AC3E}">
        <p14:creationId xmlns:p14="http://schemas.microsoft.com/office/powerpoint/2010/main" val="234895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6" y="1329086"/>
            <a:ext cx="8330938" cy="339413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Injection de dépendance </a:t>
            </a:r>
            <a:r>
              <a:rPr lang="fr-FR" sz="2400" dirty="0">
                <a:solidFill>
                  <a:srgbClr val="011F39"/>
                </a:solidFill>
                <a:cs typeface="Segoe UI" panose="020B0502040204020203" pitchFamily="34" charset="0"/>
              </a:rPr>
              <a:t>par l’annotation </a:t>
            </a:r>
            <a:r>
              <a:rPr lang="fr-FR" sz="2400" dirty="0">
                <a:solidFill>
                  <a:srgbClr val="95B258"/>
                </a:solidFill>
                <a:cs typeface="Segoe UI" panose="020B0502040204020203" pitchFamily="34" charset="0"/>
              </a:rPr>
              <a:t>@Autowired</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Cette annotation permet au conteneur Spring de rechercher un </a:t>
            </a:r>
            <a:r>
              <a:rPr lang="fr-FR" dirty="0" err="1">
                <a:solidFill>
                  <a:srgbClr val="011F39"/>
                </a:solidFill>
                <a:cs typeface="Segoe UI" panose="020B0502040204020203" pitchFamily="34" charset="0"/>
              </a:rPr>
              <a:t>bean</a:t>
            </a:r>
            <a:r>
              <a:rPr lang="fr-FR" dirty="0">
                <a:solidFill>
                  <a:srgbClr val="011F39"/>
                </a:solidFill>
                <a:cs typeface="Segoe UI" panose="020B0502040204020203" pitchFamily="34" charset="0"/>
              </a:rPr>
              <a:t> et de l’injecter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Dans une propriété,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Dans une méthode</a:t>
            </a:r>
          </a:p>
          <a:p>
            <a:pPr>
              <a:lnSpc>
                <a:spcPct val="120000"/>
              </a:lnSpc>
            </a:pPr>
            <a:r>
              <a:rPr lang="fr-FR" sz="2400" dirty="0">
                <a:solidFill>
                  <a:srgbClr val="011F39"/>
                </a:solidFill>
                <a:cs typeface="Segoe UI" panose="020B0502040204020203" pitchFamily="34" charset="0"/>
              </a:rPr>
              <a:t>Il est possible d’</a:t>
            </a:r>
            <a:r>
              <a:rPr lang="fr-FR" sz="2400" dirty="0">
                <a:solidFill>
                  <a:srgbClr val="95B258"/>
                </a:solidFill>
                <a:cs typeface="Segoe UI" panose="020B0502040204020203" pitchFamily="34" charset="0"/>
              </a:rPr>
              <a:t>injecter une dépendance </a:t>
            </a:r>
            <a:r>
              <a:rPr lang="fr-FR" sz="2400" dirty="0">
                <a:solidFill>
                  <a:srgbClr val="011F39"/>
                </a:solidFill>
                <a:cs typeface="Segoe UI" panose="020B0502040204020203" pitchFamily="34" charset="0"/>
              </a:rPr>
              <a:t>dans le </a:t>
            </a:r>
            <a:r>
              <a:rPr lang="fr-FR" sz="2400" dirty="0">
                <a:solidFill>
                  <a:srgbClr val="95B258"/>
                </a:solidFill>
                <a:cs typeface="Segoe UI" panose="020B0502040204020203" pitchFamily="34" charset="0"/>
              </a:rPr>
              <a:t>constructeur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Solution utilisée par défaut si la dépendance est obligatoire</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Utilisation de la </a:t>
            </a:r>
            <a:r>
              <a:rPr lang="fr-FR" dirty="0">
                <a:solidFill>
                  <a:srgbClr val="95B258"/>
                </a:solidFill>
                <a:cs typeface="Segoe UI" panose="020B0502040204020203" pitchFamily="34" charset="0"/>
              </a:rPr>
              <a:t>librairie Lombok </a:t>
            </a:r>
            <a:r>
              <a:rPr lang="fr-FR" dirty="0">
                <a:solidFill>
                  <a:srgbClr val="011F39"/>
                </a:solidFill>
                <a:cs typeface="Segoe UI" panose="020B0502040204020203" pitchFamily="34" charset="0"/>
              </a:rPr>
              <a:t>pour un code plus concis</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Spring </a:t>
            </a:r>
            <a:r>
              <a:rPr lang="fr-FR" dirty="0" err="1">
                <a:solidFill>
                  <a:srgbClr val="3B518E"/>
                </a:solidFill>
              </a:rPr>
              <a:t>Core</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7F18E6EC-34E5-4644-5801-781FE356F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184" y="2007452"/>
            <a:ext cx="1526489" cy="1526489"/>
          </a:xfrm>
          <a:prstGeom prst="rect">
            <a:avLst/>
          </a:prstGeom>
        </p:spPr>
      </p:pic>
      <p:pic>
        <p:nvPicPr>
          <p:cNvPr id="1026" name="Picture 2" descr="Introduction à librairie Lombok Java | Kaizen Solutions">
            <a:extLst>
              <a:ext uri="{FF2B5EF4-FFF2-40B4-BE49-F238E27FC236}">
                <a16:creationId xmlns:a16="http://schemas.microsoft.com/office/drawing/2014/main" id="{A47A3317-21F3-EEA7-29CB-7EA5578362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855377">
            <a:off x="9231344" y="4630440"/>
            <a:ext cx="1204788" cy="42822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A8CC44CB-CCA9-0807-2438-B09A88C26E2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365442" y="4301904"/>
            <a:ext cx="663983" cy="663983"/>
          </a:xfrm>
          <a:prstGeom prst="rect">
            <a:avLst/>
          </a:prstGeom>
        </p:spPr>
      </p:pic>
    </p:spTree>
    <p:extLst>
      <p:ext uri="{BB962C8B-B14F-4D97-AF65-F5344CB8AC3E}">
        <p14:creationId xmlns:p14="http://schemas.microsoft.com/office/powerpoint/2010/main" val="2032290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Librairie Lombok</a:t>
            </a:r>
          </a:p>
        </p:txBody>
      </p:sp>
    </p:spTree>
    <p:extLst>
      <p:ext uri="{BB962C8B-B14F-4D97-AF65-F5344CB8AC3E}">
        <p14:creationId xmlns:p14="http://schemas.microsoft.com/office/powerpoint/2010/main" val="22885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6" y="1270561"/>
            <a:ext cx="8330938" cy="41697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Lombok</a:t>
            </a:r>
            <a:r>
              <a:rPr lang="fr-FR" sz="2400" dirty="0">
                <a:solidFill>
                  <a:srgbClr val="011F39"/>
                </a:solidFill>
                <a:cs typeface="Segoe UI" panose="020B0502040204020203" pitchFamily="34" charset="0"/>
              </a:rPr>
              <a:t> est une librairie pour </a:t>
            </a:r>
            <a:r>
              <a:rPr lang="fr-FR" sz="2400" dirty="0">
                <a:solidFill>
                  <a:srgbClr val="95B258"/>
                </a:solidFill>
                <a:cs typeface="Segoe UI" panose="020B0502040204020203" pitchFamily="34" charset="0"/>
              </a:rPr>
              <a:t>réduire le code </a:t>
            </a:r>
            <a:r>
              <a:rPr lang="fr-FR" sz="2400" dirty="0">
                <a:solidFill>
                  <a:srgbClr val="011F39"/>
                </a:solidFill>
                <a:cs typeface="Segoe UI" panose="020B0502040204020203" pitchFamily="34" charset="0"/>
              </a:rPr>
              <a:t>en Java</a:t>
            </a:r>
          </a:p>
          <a:p>
            <a:pPr>
              <a:lnSpc>
                <a:spcPct val="120000"/>
              </a:lnSpc>
            </a:pPr>
            <a:r>
              <a:rPr lang="fr-FR" sz="2400" dirty="0">
                <a:solidFill>
                  <a:srgbClr val="011F39"/>
                </a:solidFill>
                <a:cs typeface="Segoe UI" panose="020B0502040204020203" pitchFamily="34" charset="0"/>
              </a:rPr>
              <a:t>Il est composé d’un ensemble d’annotations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@Getter, @Setter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@NoArgsConstructor, @AllArgsConstructor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@EqualsAndHashCode, @ToString</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@Data,</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t>
            </a:r>
          </a:p>
          <a:p>
            <a:pPr>
              <a:lnSpc>
                <a:spcPct val="120000"/>
              </a:lnSpc>
            </a:pPr>
            <a:r>
              <a:rPr lang="fr-FR" sz="2400" dirty="0">
                <a:solidFill>
                  <a:srgbClr val="011F39"/>
                </a:solidFill>
                <a:cs typeface="Segoe UI" panose="020B0502040204020203" pitchFamily="34" charset="0"/>
              </a:rPr>
              <a:t>Les annotations remplacent la génération de code dans les IDE</a:t>
            </a:r>
            <a:endParaRPr lang="fr-FR" sz="1800" dirty="0">
              <a:solidFill>
                <a:srgbClr val="011F39"/>
              </a:solidFill>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Le code sera généré par le compilateur</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Utilisé par défaut pour remplacer le Design Pattern POJO des BO</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Librairie Lombok</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2" name="Picture 2" descr="Introduction à librairie Lombok Java | Kaizen Solutions">
            <a:extLst>
              <a:ext uri="{FF2B5EF4-FFF2-40B4-BE49-F238E27FC236}">
                <a16:creationId xmlns:a16="http://schemas.microsoft.com/office/drawing/2014/main" id="{66454A3C-E397-2385-DB7E-1AFFAF3D7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84839" y="2665655"/>
            <a:ext cx="3534251" cy="125620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3C861DF2-C2B4-B250-4066-2CED5B1C70E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47692" y="4231177"/>
            <a:ext cx="907770" cy="907770"/>
          </a:xfrm>
          <a:prstGeom prst="rect">
            <a:avLst/>
          </a:prstGeom>
        </p:spPr>
      </p:pic>
    </p:spTree>
    <p:extLst>
      <p:ext uri="{BB962C8B-B14F-4D97-AF65-F5344CB8AC3E}">
        <p14:creationId xmlns:p14="http://schemas.microsoft.com/office/powerpoint/2010/main" val="126448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6" y="1270561"/>
            <a:ext cx="8330938" cy="39481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cs typeface="Segoe UI" panose="020B0502040204020203" pitchFamily="34" charset="0"/>
              </a:rPr>
              <a:t>Builder Pattern </a:t>
            </a:r>
            <a:r>
              <a:rPr lang="fr-FR" sz="2400" dirty="0">
                <a:solidFill>
                  <a:srgbClr val="011F39"/>
                </a:solidFill>
                <a:cs typeface="Segoe UI" panose="020B0502040204020203" pitchFamily="34" charset="0"/>
                <a:sym typeface="Wingdings" panose="05000000000000000000" pitchFamily="2" charset="2"/>
              </a:rPr>
              <a:t> </a:t>
            </a:r>
            <a:r>
              <a:rPr lang="fr-FR" sz="2400" b="0" i="0" dirty="0">
                <a:solidFill>
                  <a:srgbClr val="011F39"/>
                </a:solidFill>
                <a:effectLst/>
                <a:cs typeface="Segoe UI" panose="020B0502040204020203" pitchFamily="34" charset="0"/>
              </a:rPr>
              <a:t>permet la construction des objets immuables</a:t>
            </a:r>
            <a:endParaRPr lang="fr-FR" sz="1800" b="0" i="0" dirty="0">
              <a:solidFill>
                <a:srgbClr val="011F39"/>
              </a:solidFill>
              <a:effectLst/>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Placer l’annotation </a:t>
            </a:r>
            <a:r>
              <a:rPr lang="fr-FR" dirty="0">
                <a:solidFill>
                  <a:srgbClr val="95B258"/>
                </a:solidFill>
                <a:latin typeface="Segoe UI" panose="020B0502040204020203" pitchFamily="34" charset="0"/>
                <a:cs typeface="Segoe UI" panose="020B0502040204020203" pitchFamily="34" charset="0"/>
              </a:rPr>
              <a:t>@Builder </a:t>
            </a:r>
            <a:r>
              <a:rPr lang="fr-FR" dirty="0">
                <a:solidFill>
                  <a:srgbClr val="011F39"/>
                </a:solidFill>
                <a:latin typeface="Segoe UI" panose="020B0502040204020203" pitchFamily="34" charset="0"/>
                <a:cs typeface="Segoe UI" panose="020B0502040204020203" pitchFamily="34" charset="0"/>
              </a:rPr>
              <a:t>sur la classe</a:t>
            </a:r>
          </a:p>
          <a:p>
            <a:pPr marL="800100" lvl="1" indent="-342900">
              <a:lnSpc>
                <a:spcPct val="120000"/>
              </a:lnSpc>
              <a:buFont typeface="Arial" panose="020B0604020202020204" pitchFamily="34" charset="0"/>
              <a:buChar char="•"/>
            </a:pP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endParaRPr lang="fr-FR" dirty="0">
              <a:solidFill>
                <a:srgbClr val="011F39"/>
              </a:solidFill>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Permet de préciser lors de la création de l’instance, l’ensemble des champs à manipuler (et uniquement ceux-là)</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Attention, si vous avez déjà @NoArgsConstructor sur votre classe, il faut aussi mettre </a:t>
            </a:r>
            <a:r>
              <a:rPr lang="fr-FR" dirty="0">
                <a:solidFill>
                  <a:srgbClr val="95B258"/>
                </a:solidFill>
                <a:cs typeface="Segoe UI" panose="020B0502040204020203" pitchFamily="34" charset="0"/>
              </a:rPr>
              <a:t>@AllArgsConstructor</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Librairie Lombok</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2" name="Picture 2" descr="Introduction à librairie Lombok Java | Kaizen Solutions">
            <a:extLst>
              <a:ext uri="{FF2B5EF4-FFF2-40B4-BE49-F238E27FC236}">
                <a16:creationId xmlns:a16="http://schemas.microsoft.com/office/drawing/2014/main" id="{66454A3C-E397-2385-DB7E-1AFFAF3D7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84839" y="2665655"/>
            <a:ext cx="3534251" cy="125620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3C861DF2-C2B4-B250-4066-2CED5B1C70E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47692" y="4231177"/>
            <a:ext cx="907770" cy="907770"/>
          </a:xfrm>
          <a:prstGeom prst="rect">
            <a:avLst/>
          </a:prstGeom>
        </p:spPr>
      </p:pic>
      <p:sp>
        <p:nvSpPr>
          <p:cNvPr id="10" name="ZoneTexte 9">
            <a:extLst>
              <a:ext uri="{FF2B5EF4-FFF2-40B4-BE49-F238E27FC236}">
                <a16:creationId xmlns:a16="http://schemas.microsoft.com/office/drawing/2014/main" id="{CEFF1E27-4A10-E50D-065F-AF67E876FBE5}"/>
              </a:ext>
            </a:extLst>
          </p:cNvPr>
          <p:cNvSpPr txBox="1"/>
          <p:nvPr/>
        </p:nvSpPr>
        <p:spPr>
          <a:xfrm>
            <a:off x="3506876" y="2600529"/>
            <a:ext cx="6093994" cy="1200329"/>
          </a:xfrm>
          <a:prstGeom prst="rect">
            <a:avLst/>
          </a:prstGeom>
          <a:noFill/>
          <a:ln>
            <a:solidFill>
              <a:srgbClr val="011F39"/>
            </a:solidFill>
          </a:ln>
        </p:spPr>
        <p:txBody>
          <a:bodyPr wrap="square">
            <a:spAutoFit/>
          </a:bodyPr>
          <a:lstStyle/>
          <a:p>
            <a:r>
              <a:rPr lang="fr-FR" sz="1800" b="1" dirty="0">
                <a:solidFill>
                  <a:srgbClr val="7F0055"/>
                </a:solidFill>
                <a:effectLst/>
                <a:latin typeface="Consolas" panose="020B0609020204030204" pitchFamily="49" charset="0"/>
                <a:ea typeface="Times New Roman" panose="02020603050405020304" pitchFamily="18" charset="0"/>
              </a:rPr>
              <a:t>import</a:t>
            </a:r>
            <a:r>
              <a:rPr lang="fr-FR" sz="1800" dirty="0">
                <a:solidFill>
                  <a:srgbClr val="000000"/>
                </a:solidFill>
                <a:effectLst/>
                <a:latin typeface="Consolas" panose="020B0609020204030204" pitchFamily="49" charset="0"/>
                <a:ea typeface="Times New Roman" panose="02020603050405020304" pitchFamily="18" charset="0"/>
              </a:rPr>
              <a:t> </a:t>
            </a:r>
            <a:r>
              <a:rPr lang="fr-FR" sz="1800" dirty="0" err="1">
                <a:solidFill>
                  <a:srgbClr val="000000"/>
                </a:solidFill>
                <a:effectLst/>
                <a:latin typeface="Consolas" panose="020B0609020204030204" pitchFamily="49" charset="0"/>
                <a:ea typeface="Times New Roman" panose="02020603050405020304" pitchFamily="18" charset="0"/>
              </a:rPr>
              <a:t>lombok.Builder</a:t>
            </a:r>
            <a:r>
              <a:rPr lang="fr-FR" sz="1800" dirty="0">
                <a:solidFill>
                  <a:srgbClr val="000000"/>
                </a:solidFill>
                <a:effectLst/>
                <a:latin typeface="Consolas" panose="020B0609020204030204" pitchFamily="49" charset="0"/>
                <a:ea typeface="Times New Roman" panose="02020603050405020304" pitchFamily="18" charset="0"/>
              </a:rPr>
              <a:t>;</a:t>
            </a:r>
            <a:endParaRPr lang="fr-FR" sz="32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Meiryo" panose="020B0604030504040204" pitchFamily="34" charset="-128"/>
                <a:cs typeface="Times New Roman" panose="02020603050405020304" pitchFamily="18" charset="0"/>
              </a:rPr>
              <a:t>… </a:t>
            </a:r>
            <a:endParaRPr lang="fr-FR" sz="1800" dirty="0">
              <a:effectLst/>
              <a:latin typeface="Century Gothic" panose="020B0502020202020204" pitchFamily="34" charset="0"/>
              <a:ea typeface="Meiryo" panose="020B0604030504040204" pitchFamily="34" charset="-128"/>
              <a:cs typeface="Times New Roman" panose="02020603050405020304" pitchFamily="18" charset="0"/>
            </a:endParaRPr>
          </a:p>
          <a:p>
            <a:r>
              <a:rPr lang="fr-FR" sz="1800" dirty="0">
                <a:solidFill>
                  <a:srgbClr val="646464"/>
                </a:solidFill>
                <a:effectLst/>
                <a:latin typeface="Consolas" panose="020B0609020204030204" pitchFamily="49" charset="0"/>
                <a:ea typeface="Times New Roman" panose="02020603050405020304" pitchFamily="18" charset="0"/>
              </a:rPr>
              <a:t>@Builder</a:t>
            </a:r>
            <a:endParaRPr lang="fr-FR" sz="3200" dirty="0">
              <a:effectLst/>
              <a:latin typeface="Times New Roman" panose="02020603050405020304" pitchFamily="18" charset="0"/>
              <a:ea typeface="Times New Roman" panose="02020603050405020304" pitchFamily="18" charset="0"/>
            </a:endParaRPr>
          </a:p>
          <a:p>
            <a:r>
              <a:rPr lang="fr-FR" sz="1800" b="1" dirty="0">
                <a:solidFill>
                  <a:srgbClr val="7F0055"/>
                </a:solidFill>
                <a:effectLst/>
                <a:latin typeface="Consolas" panose="020B0609020204030204" pitchFamily="49" charset="0"/>
                <a:ea typeface="Times New Roman" panose="02020603050405020304" pitchFamily="18" charset="0"/>
              </a:rPr>
              <a:t>public</a:t>
            </a:r>
            <a:r>
              <a:rPr lang="fr-FR" sz="1800" dirty="0">
                <a:solidFill>
                  <a:srgbClr val="000000"/>
                </a:solidFill>
                <a:effectLst/>
                <a:latin typeface="Consolas" panose="020B0609020204030204" pitchFamily="49" charset="0"/>
                <a:ea typeface="Times New Roman" panose="02020603050405020304" pitchFamily="18" charset="0"/>
              </a:rPr>
              <a:t> </a:t>
            </a:r>
            <a:r>
              <a:rPr lang="fr-FR" sz="1800" b="1" dirty="0">
                <a:solidFill>
                  <a:srgbClr val="7F0055"/>
                </a:solidFill>
                <a:effectLst/>
                <a:latin typeface="Consolas" panose="020B0609020204030204" pitchFamily="49" charset="0"/>
                <a:ea typeface="Times New Roman" panose="02020603050405020304" pitchFamily="18" charset="0"/>
              </a:rPr>
              <a:t>class</a:t>
            </a:r>
            <a:r>
              <a:rPr lang="fr-FR" sz="1800" dirty="0">
                <a:solidFill>
                  <a:srgbClr val="000000"/>
                </a:solidFill>
                <a:effectLst/>
                <a:latin typeface="Consolas" panose="020B0609020204030204" pitchFamily="49" charset="0"/>
                <a:ea typeface="Times New Roman" panose="02020603050405020304" pitchFamily="18" charset="0"/>
              </a:rPr>
              <a:t> </a:t>
            </a:r>
            <a:r>
              <a:rPr lang="fr-FR" sz="1800" dirty="0" err="1">
                <a:solidFill>
                  <a:srgbClr val="000000"/>
                </a:solidFill>
                <a:effectLst/>
                <a:latin typeface="Consolas" panose="020B0609020204030204" pitchFamily="49" charset="0"/>
                <a:ea typeface="Times New Roman" panose="02020603050405020304" pitchFamily="18" charset="0"/>
              </a:rPr>
              <a:t>Employe</a:t>
            </a:r>
            <a:r>
              <a:rPr lang="fr-FR" sz="1800" dirty="0">
                <a:solidFill>
                  <a:srgbClr val="000000"/>
                </a:solidFill>
                <a:effectLst/>
                <a:latin typeface="Consolas" panose="020B0609020204030204" pitchFamily="49" charset="0"/>
                <a:ea typeface="Times New Roman" panose="02020603050405020304" pitchFamily="18" charset="0"/>
              </a:rPr>
              <a:t> {…</a:t>
            </a:r>
            <a:r>
              <a:rPr lang="fr-FR" dirty="0">
                <a:solidFill>
                  <a:srgbClr val="000000"/>
                </a:solidFill>
                <a:latin typeface="Consolas" panose="020B0609020204030204" pitchFamily="49" charset="0"/>
                <a:ea typeface="Times New Roman" panose="02020603050405020304" pitchFamily="18" charset="0"/>
              </a:rPr>
              <a:t>}</a:t>
            </a:r>
            <a:endParaRPr lang="fr-FR" sz="3200" dirty="0">
              <a:effectLst/>
              <a:latin typeface="Times New Roman" panose="02020603050405020304" pitchFamily="18" charset="0"/>
              <a:ea typeface="Times New Roman" panose="02020603050405020304" pitchFamily="18" charset="0"/>
            </a:endParaRPr>
          </a:p>
        </p:txBody>
      </p:sp>
      <p:grpSp>
        <p:nvGrpSpPr>
          <p:cNvPr id="8" name="Groupe 7">
            <a:extLst>
              <a:ext uri="{FF2B5EF4-FFF2-40B4-BE49-F238E27FC236}">
                <a16:creationId xmlns:a16="http://schemas.microsoft.com/office/drawing/2014/main" id="{B6471A06-D50D-7AAD-2935-AC3AD547E56C}"/>
              </a:ext>
            </a:extLst>
          </p:cNvPr>
          <p:cNvGrpSpPr/>
          <p:nvPr/>
        </p:nvGrpSpPr>
        <p:grpSpPr>
          <a:xfrm>
            <a:off x="3206601" y="5138947"/>
            <a:ext cx="7465411" cy="1096690"/>
            <a:chOff x="123350" y="2684547"/>
            <a:chExt cx="6608026" cy="1115664"/>
          </a:xfrm>
        </p:grpSpPr>
        <p:sp>
          <p:nvSpPr>
            <p:cNvPr id="11" name="Rectangle 10">
              <a:extLst>
                <a:ext uri="{FF2B5EF4-FFF2-40B4-BE49-F238E27FC236}">
                  <a16:creationId xmlns:a16="http://schemas.microsoft.com/office/drawing/2014/main" id="{792E58FF-5A71-7E3B-F81D-53D8CE5F036A}"/>
                </a:ext>
              </a:extLst>
            </p:cNvPr>
            <p:cNvSpPr/>
            <p:nvPr/>
          </p:nvSpPr>
          <p:spPr>
            <a:xfrm>
              <a:off x="557592" y="3019709"/>
              <a:ext cx="6173784" cy="445341"/>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800" dirty="0">
                  <a:solidFill>
                    <a:schemeClr val="bg1"/>
                  </a:solidFill>
                  <a:latin typeface="Segoe UI" panose="020B0502040204020203" pitchFamily="34" charset="0"/>
                  <a:cs typeface="Segoe UI" panose="020B0502040204020203" pitchFamily="34" charset="0"/>
                </a:rPr>
                <a:t> Spring Boot et Spring utilisent cette librairie dans leurs classes</a:t>
              </a:r>
            </a:p>
          </p:txBody>
        </p:sp>
        <p:sp>
          <p:nvSpPr>
            <p:cNvPr id="12" name="Ellipse 11">
              <a:extLst>
                <a:ext uri="{FF2B5EF4-FFF2-40B4-BE49-F238E27FC236}">
                  <a16:creationId xmlns:a16="http://schemas.microsoft.com/office/drawing/2014/main" id="{4F9FBE28-4D8F-1A79-805E-17B6ACB1DF78}"/>
                </a:ext>
              </a:extLst>
            </p:cNvPr>
            <p:cNvSpPr/>
            <p:nvPr/>
          </p:nvSpPr>
          <p:spPr>
            <a:xfrm>
              <a:off x="251592" y="2986265"/>
              <a:ext cx="612000" cy="612001"/>
            </a:xfrm>
            <a:prstGeom prst="ellipse">
              <a:avLst/>
            </a:prstGeom>
            <a:solidFill>
              <a:srgbClr val="E5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13" name="Image 12">
              <a:extLst>
                <a:ext uri="{FF2B5EF4-FFF2-40B4-BE49-F238E27FC236}">
                  <a16:creationId xmlns:a16="http://schemas.microsoft.com/office/drawing/2014/main" id="{629AB608-C3F0-DF8C-59CE-90CAAAC50F34}"/>
                </a:ext>
              </a:extLst>
            </p:cNvPr>
            <p:cNvPicPr>
              <a:picLocks noChangeAspect="1"/>
            </p:cNvPicPr>
            <p:nvPr/>
          </p:nvPicPr>
          <p:blipFill>
            <a:blip r:embed="rId7"/>
            <a:stretch>
              <a:fillRect/>
            </a:stretch>
          </p:blipFill>
          <p:spPr>
            <a:xfrm>
              <a:off x="123350" y="2684547"/>
              <a:ext cx="902286" cy="1115664"/>
            </a:xfrm>
            <a:prstGeom prst="rect">
              <a:avLst/>
            </a:prstGeom>
          </p:spPr>
        </p:pic>
      </p:grpSp>
    </p:spTree>
    <p:extLst>
      <p:ext uri="{BB962C8B-B14F-4D97-AF65-F5344CB8AC3E}">
        <p14:creationId xmlns:p14="http://schemas.microsoft.com/office/powerpoint/2010/main" val="381747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Installation de Lombok dans Eclipse</a:t>
            </a:r>
          </a:p>
        </p:txBody>
      </p:sp>
    </p:spTree>
    <p:extLst>
      <p:ext uri="{BB962C8B-B14F-4D97-AF65-F5344CB8AC3E}">
        <p14:creationId xmlns:p14="http://schemas.microsoft.com/office/powerpoint/2010/main" val="3693871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Lombok et BO</a:t>
            </a:r>
          </a:p>
        </p:txBody>
      </p:sp>
    </p:spTree>
    <p:extLst>
      <p:ext uri="{BB962C8B-B14F-4D97-AF65-F5344CB8AC3E}">
        <p14:creationId xmlns:p14="http://schemas.microsoft.com/office/powerpoint/2010/main" val="3880935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Utilisation de Lombok et Spring </a:t>
            </a:r>
            <a:r>
              <a:rPr lang="fr-FR" sz="4400" b="0" dirty="0" err="1">
                <a:latin typeface="Segoe UI Light" panose="020B0502040204020203" pitchFamily="34" charset="0"/>
                <a:cs typeface="Segoe UI Light" panose="020B0502040204020203" pitchFamily="34" charset="0"/>
              </a:rPr>
              <a:t>Core</a:t>
            </a:r>
            <a:endParaRPr lang="fr-FR" sz="4400"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04578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Graphique 9" descr="Objectif">
            <a:extLst>
              <a:ext uri="{FF2B5EF4-FFF2-40B4-BE49-F238E27FC236}">
                <a16:creationId xmlns:a16="http://schemas.microsoft.com/office/drawing/2014/main" id="{E1102742-C409-45FE-B8C4-7EA6C9A7C2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428630"/>
            <a:ext cx="587415" cy="587415"/>
          </a:xfrm>
          <a:prstGeom prst="rect">
            <a:avLst/>
          </a:prstGeom>
        </p:spPr>
      </p:pic>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OBJECTIFS</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OBJECTIFS</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5" y="6124782"/>
            <a:ext cx="528776" cy="528776"/>
          </a:xfrm>
          <a:prstGeom prst="rect">
            <a:avLst/>
          </a:prstGeom>
        </p:spPr>
      </p:pic>
      <p:sp>
        <p:nvSpPr>
          <p:cNvPr id="27" name="Rectangle 26">
            <a:extLst>
              <a:ext uri="{FF2B5EF4-FFF2-40B4-BE49-F238E27FC236}">
                <a16:creationId xmlns:a16="http://schemas.microsoft.com/office/drawing/2014/main" id="{407441ED-22CD-4BE0-BAC9-3DE1A5B5DD30}"/>
              </a:ext>
            </a:extLst>
          </p:cNvPr>
          <p:cNvSpPr/>
          <p:nvPr/>
        </p:nvSpPr>
        <p:spPr>
          <a:xfrm>
            <a:off x="3825172" y="124232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Entrée manuelle 27">
            <a:extLst>
              <a:ext uri="{FF2B5EF4-FFF2-40B4-BE49-F238E27FC236}">
                <a16:creationId xmlns:a16="http://schemas.microsoft.com/office/drawing/2014/main" id="{198D380E-6092-4D34-BB2B-D9FDFA98D592}"/>
              </a:ext>
            </a:extLst>
          </p:cNvPr>
          <p:cNvSpPr/>
          <p:nvPr/>
        </p:nvSpPr>
        <p:spPr>
          <a:xfrm>
            <a:off x="3825173"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idx="4294967295"/>
          </p:nvPr>
        </p:nvSpPr>
        <p:spPr>
          <a:xfrm>
            <a:off x="3981450" y="1510853"/>
            <a:ext cx="3219450" cy="590931"/>
          </a:xfrm>
          <a:noFill/>
          <a:ln>
            <a:noFill/>
          </a:ln>
        </p:spPr>
        <p:txBody>
          <a:bodyPr wrap="square" anchor="t" anchorCtr="0">
            <a:spAutoFit/>
          </a:bodyPr>
          <a:lstStyle/>
          <a:p>
            <a:r>
              <a:rPr lang="fr-FR" sz="1800" dirty="0">
                <a:solidFill>
                  <a:srgbClr val="FFFFFF"/>
                </a:solidFill>
              </a:rPr>
              <a:t>Rappels architecture web service REST</a:t>
            </a:r>
          </a:p>
        </p:txBody>
      </p:sp>
      <p:sp>
        <p:nvSpPr>
          <p:cNvPr id="29" name="Rectangle 28">
            <a:extLst>
              <a:ext uri="{FF2B5EF4-FFF2-40B4-BE49-F238E27FC236}">
                <a16:creationId xmlns:a16="http://schemas.microsoft.com/office/drawing/2014/main" id="{1522FDB3-AE46-4618-A27A-2408B17A0AFC}"/>
              </a:ext>
            </a:extLst>
          </p:cNvPr>
          <p:cNvSpPr/>
          <p:nvPr/>
        </p:nvSpPr>
        <p:spPr>
          <a:xfrm>
            <a:off x="8271587" y="118676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CAF52408-79BF-4BB1-BAD9-055F85DD5055}"/>
              </a:ext>
            </a:extLst>
          </p:cNvPr>
          <p:cNvSpPr txBox="1">
            <a:spLocks/>
          </p:cNvSpPr>
          <p:nvPr/>
        </p:nvSpPr>
        <p:spPr>
          <a:xfrm>
            <a:off x="8429626" y="1501945"/>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Présentation des </a:t>
            </a:r>
            <a:r>
              <a:rPr lang="fr-FR" sz="1800" dirty="0" err="1">
                <a:solidFill>
                  <a:srgbClr val="FFFFFF"/>
                </a:solidFill>
              </a:rPr>
              <a:t>frameworks</a:t>
            </a:r>
            <a:r>
              <a:rPr lang="fr-FR" sz="1800" dirty="0">
                <a:solidFill>
                  <a:srgbClr val="FFFFFF"/>
                </a:solidFill>
              </a:rPr>
              <a:t> dans l’architecture Web Service REST</a:t>
            </a: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flipH="1">
            <a:off x="3825171"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AC019884-BA86-4B0F-8E48-4FEB774059EE}"/>
              </a:ext>
            </a:extLst>
          </p:cNvPr>
          <p:cNvSpPr/>
          <p:nvPr/>
        </p:nvSpPr>
        <p:spPr>
          <a:xfrm>
            <a:off x="3825172" y="3962278"/>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Entrée manuelle 27">
            <a:extLst>
              <a:ext uri="{FF2B5EF4-FFF2-40B4-BE49-F238E27FC236}">
                <a16:creationId xmlns:a16="http://schemas.microsoft.com/office/drawing/2014/main" id="{E1065FBA-2AAE-4D0A-BAAA-9BFCA98864EB}"/>
              </a:ext>
            </a:extLst>
          </p:cNvPr>
          <p:cNvSpPr/>
          <p:nvPr/>
        </p:nvSpPr>
        <p:spPr>
          <a:xfrm>
            <a:off x="3825173"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itre 1">
            <a:extLst>
              <a:ext uri="{FF2B5EF4-FFF2-40B4-BE49-F238E27FC236}">
                <a16:creationId xmlns:a16="http://schemas.microsoft.com/office/drawing/2014/main" id="{4C5AE0EA-6490-4053-BB7D-1891CC555C4B}"/>
              </a:ext>
            </a:extLst>
          </p:cNvPr>
          <p:cNvSpPr txBox="1">
            <a:spLocks/>
          </p:cNvSpPr>
          <p:nvPr/>
        </p:nvSpPr>
        <p:spPr>
          <a:xfrm>
            <a:off x="3981450" y="4230805"/>
            <a:ext cx="3219450"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Rappels sur le </a:t>
            </a:r>
            <a:r>
              <a:rPr lang="fr-FR" sz="1800" dirty="0" err="1">
                <a:solidFill>
                  <a:srgbClr val="FFFFFF"/>
                </a:solidFill>
              </a:rPr>
              <a:t>framework</a:t>
            </a:r>
            <a:r>
              <a:rPr lang="fr-FR" sz="1800" dirty="0">
                <a:solidFill>
                  <a:srgbClr val="FFFFFF"/>
                </a:solidFill>
              </a:rPr>
              <a:t> Spring Boot</a:t>
            </a:r>
            <a:endParaRPr lang="fr-FR" sz="1800" dirty="0">
              <a:solidFill>
                <a:schemeClr val="bg1"/>
              </a:solidFill>
            </a:endParaRPr>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flipH="1">
            <a:off x="3825171"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Titre 1">
            <a:extLst>
              <a:ext uri="{FF2B5EF4-FFF2-40B4-BE49-F238E27FC236}">
                <a16:creationId xmlns:a16="http://schemas.microsoft.com/office/drawing/2014/main" id="{86015692-C481-4AB1-807F-14F19FC3AB38}"/>
              </a:ext>
            </a:extLst>
          </p:cNvPr>
          <p:cNvSpPr txBox="1">
            <a:spLocks/>
          </p:cNvSpPr>
          <p:nvPr/>
        </p:nvSpPr>
        <p:spPr>
          <a:xfrm>
            <a:off x="8429626" y="4221898"/>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utiliser des attributs du contrôleur pour agir sur l’affichage</a:t>
            </a:r>
          </a:p>
        </p:txBody>
      </p:sp>
      <p:sp>
        <p:nvSpPr>
          <p:cNvPr id="4" name="Rectangle 3">
            <a:extLst>
              <a:ext uri="{FF2B5EF4-FFF2-40B4-BE49-F238E27FC236}">
                <a16:creationId xmlns:a16="http://schemas.microsoft.com/office/drawing/2014/main" id="{350D1E96-F052-0EBD-25A3-423F9F55A147}"/>
              </a:ext>
            </a:extLst>
          </p:cNvPr>
          <p:cNvSpPr/>
          <p:nvPr/>
        </p:nvSpPr>
        <p:spPr>
          <a:xfrm>
            <a:off x="8271587" y="3962279"/>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Entrée manuelle 27">
            <a:extLst>
              <a:ext uri="{FF2B5EF4-FFF2-40B4-BE49-F238E27FC236}">
                <a16:creationId xmlns:a16="http://schemas.microsoft.com/office/drawing/2014/main" id="{DBBEACEF-BB45-20BA-21DF-E0F46FDD0039}"/>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1C9250F5-A63D-15A2-E1E8-F9CF007855A9}"/>
              </a:ext>
            </a:extLst>
          </p:cNvPr>
          <p:cNvSpPr txBox="1">
            <a:spLocks/>
          </p:cNvSpPr>
          <p:nvPr/>
        </p:nvSpPr>
        <p:spPr>
          <a:xfrm>
            <a:off x="8429626" y="4221898"/>
            <a:ext cx="3171824"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Rappels sur Spring </a:t>
            </a:r>
            <a:r>
              <a:rPr lang="fr-FR" sz="1800" dirty="0" err="1">
                <a:solidFill>
                  <a:srgbClr val="FFFFFF"/>
                </a:solidFill>
              </a:rPr>
              <a:t>Core</a:t>
            </a:r>
            <a:r>
              <a:rPr lang="fr-FR" sz="1800" dirty="0">
                <a:solidFill>
                  <a:srgbClr val="FFFFFF"/>
                </a:solidFill>
              </a:rPr>
              <a:t>, </a:t>
            </a:r>
            <a:r>
              <a:rPr lang="fr-FR" sz="1800" dirty="0" err="1">
                <a:solidFill>
                  <a:srgbClr val="FFFFFF"/>
                </a:solidFill>
              </a:rPr>
              <a:t>IoC</a:t>
            </a:r>
            <a:r>
              <a:rPr lang="fr-FR" sz="1800" dirty="0">
                <a:solidFill>
                  <a:srgbClr val="FFFFFF"/>
                </a:solidFill>
              </a:rPr>
              <a:t> et déclarations des </a:t>
            </a:r>
            <a:r>
              <a:rPr lang="fr-FR" sz="1800" dirty="0" err="1">
                <a:solidFill>
                  <a:srgbClr val="FFFFFF"/>
                </a:solidFill>
              </a:rPr>
              <a:t>beans</a:t>
            </a:r>
            <a:endParaRPr lang="fr-FR" sz="1800" dirty="0">
              <a:solidFill>
                <a:srgbClr val="FFFFFF"/>
              </a:solidFill>
            </a:endParaRPr>
          </a:p>
        </p:txBody>
      </p:sp>
      <p:sp>
        <p:nvSpPr>
          <p:cNvPr id="8" name="Organigramme : Entrée manuelle 27">
            <a:extLst>
              <a:ext uri="{FF2B5EF4-FFF2-40B4-BE49-F238E27FC236}">
                <a16:creationId xmlns:a16="http://schemas.microsoft.com/office/drawing/2014/main" id="{38E04570-5352-529F-661E-2EAA8C373329}"/>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406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 retenir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6" y="1240233"/>
            <a:ext cx="8330938" cy="483869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2400" dirty="0">
                <a:solidFill>
                  <a:srgbClr val="95B258"/>
                </a:solidFill>
                <a:cs typeface="Segoe UI" panose="020B0502040204020203" pitchFamily="34" charset="0"/>
              </a:rPr>
              <a:t>API REST</a:t>
            </a:r>
            <a:r>
              <a:rPr lang="fr-FR" sz="2400" dirty="0">
                <a:cs typeface="Segoe UI" panose="020B0502040204020203" pitchFamily="34" charset="0"/>
              </a:rPr>
              <a:t> </a:t>
            </a:r>
            <a:r>
              <a:rPr kumimoji="0" lang="fr-FR" sz="2400" b="0" i="0" u="none" kern="1200" cap="none" spc="-1" normalizeH="0" baseline="0" noProof="0" dirty="0">
                <a:ln>
                  <a:noFill/>
                </a:ln>
                <a:solidFill>
                  <a:srgbClr val="343642"/>
                </a:solidFill>
                <a:effectLst/>
                <a:uLnTx/>
                <a:uFillTx/>
                <a:ea typeface="+mn-ea"/>
                <a:cs typeface="Segoe UI" panose="020B0502040204020203" pitchFamily="34" charset="0"/>
              </a:rPr>
              <a:t>permet de disposer d’un ensemble de méthodes pour manipuler des </a:t>
            </a:r>
            <a:r>
              <a:rPr kumimoji="0" lang="fr-FR" sz="2400" b="0" i="0" u="none" kern="1200" cap="none" spc="-1" normalizeH="0" baseline="0" noProof="0" dirty="0">
                <a:ln>
                  <a:noFill/>
                </a:ln>
                <a:solidFill>
                  <a:srgbClr val="95B258"/>
                </a:solidFill>
                <a:effectLst/>
                <a:uLnTx/>
                <a:uFillTx/>
                <a:ea typeface="+mn-ea"/>
                <a:cs typeface="Segoe UI" panose="020B0502040204020203" pitchFamily="34" charset="0"/>
              </a:rPr>
              <a:t>ressources</a:t>
            </a:r>
            <a:r>
              <a:rPr kumimoji="0" lang="fr-FR" sz="2400" b="0" i="0" u="none" kern="1200" cap="none" spc="-1" normalizeH="0" baseline="0" noProof="0" dirty="0">
                <a:ln>
                  <a:noFill/>
                </a:ln>
                <a:solidFill>
                  <a:srgbClr val="343642"/>
                </a:solidFill>
                <a:effectLst/>
                <a:uLnTx/>
                <a:uFillTx/>
                <a:ea typeface="+mn-ea"/>
                <a:cs typeface="Segoe UI" panose="020B0502040204020203" pitchFamily="34" charset="0"/>
              </a:rPr>
              <a:t> (JSON, XML, …) et les transmettre au travers du </a:t>
            </a:r>
            <a:r>
              <a:rPr kumimoji="0" lang="fr-FR" sz="2400" b="0" i="0" u="none" kern="1200" cap="none" spc="-1" normalizeH="0" baseline="0" noProof="0" dirty="0">
                <a:ln>
                  <a:noFill/>
                </a:ln>
                <a:solidFill>
                  <a:srgbClr val="95B258"/>
                </a:solidFill>
                <a:effectLst/>
                <a:uLnTx/>
                <a:uFillTx/>
                <a:ea typeface="+mn-ea"/>
                <a:cs typeface="Segoe UI" panose="020B0502040204020203" pitchFamily="34" charset="0"/>
              </a:rPr>
              <a:t>protocole HTTP</a:t>
            </a:r>
            <a:endParaRPr lang="fr-FR" sz="2400" dirty="0">
              <a:effectLst/>
              <a:ea typeface="Andale Sans UI"/>
              <a:cs typeface="Segoe UI" panose="020B0502040204020203" pitchFamily="34" charset="0"/>
            </a:endParaRPr>
          </a:p>
          <a:p>
            <a:pPr algn="just">
              <a:spcBef>
                <a:spcPts val="1200"/>
              </a:spcBef>
              <a:spcAft>
                <a:spcPts val="300"/>
              </a:spcAft>
            </a:pPr>
            <a:r>
              <a:rPr lang="fr-FR" sz="2400" dirty="0">
                <a:solidFill>
                  <a:srgbClr val="95B258"/>
                </a:solidFill>
                <a:cs typeface="Segoe UI" panose="020B0502040204020203" pitchFamily="34" charset="0"/>
              </a:rPr>
              <a:t>Spring</a:t>
            </a:r>
            <a:r>
              <a:rPr lang="fr-FR" sz="2400" dirty="0">
                <a:cs typeface="Segoe UI" panose="020B0502040204020203" pitchFamily="34" charset="0"/>
              </a:rPr>
              <a:t> est un </a:t>
            </a:r>
            <a:r>
              <a:rPr lang="fr-FR" sz="2400" dirty="0" err="1">
                <a:solidFill>
                  <a:srgbClr val="95B258"/>
                </a:solidFill>
                <a:cs typeface="Segoe UI" panose="020B0502040204020203" pitchFamily="34" charset="0"/>
              </a:rPr>
              <a:t>framework</a:t>
            </a:r>
            <a:r>
              <a:rPr lang="fr-FR" sz="2400" dirty="0">
                <a:cs typeface="Segoe UI" panose="020B0502040204020203" pitchFamily="34" charset="0"/>
              </a:rPr>
              <a:t> permettant de créer des applications Java</a:t>
            </a:r>
            <a:endParaRPr lang="fr-FR" sz="1800" dirty="0">
              <a:cs typeface="Segoe UI" panose="020B0502040204020203" pitchFamily="34" charset="0"/>
            </a:endParaRPr>
          </a:p>
          <a:p>
            <a:pPr marL="800100" lvl="1" indent="-342900" algn="just">
              <a:spcBef>
                <a:spcPts val="1200"/>
              </a:spcBef>
              <a:spcAft>
                <a:spcPts val="300"/>
              </a:spcAft>
              <a:buFont typeface="Arial" panose="020B0604020202020204" pitchFamily="34" charset="0"/>
              <a:buChar char="•"/>
            </a:pPr>
            <a:r>
              <a:rPr lang="fr-FR" dirty="0">
                <a:latin typeface="Segoe UI" panose="020B0502040204020203" pitchFamily="34" charset="0"/>
                <a:cs typeface="Segoe UI" panose="020B0502040204020203" pitchFamily="34" charset="0"/>
              </a:rPr>
              <a:t>SPRING est un </a:t>
            </a:r>
            <a:r>
              <a:rPr lang="fr-FR" dirty="0">
                <a:solidFill>
                  <a:srgbClr val="95B258"/>
                </a:solidFill>
                <a:latin typeface="Segoe UI" panose="020B0502040204020203" pitchFamily="34" charset="0"/>
                <a:cs typeface="Segoe UI" panose="020B0502040204020203" pitchFamily="34" charset="0"/>
              </a:rPr>
              <a:t>conteneur </a:t>
            </a:r>
            <a:r>
              <a:rPr lang="fr-FR" dirty="0">
                <a:solidFill>
                  <a:srgbClr val="011F39"/>
                </a:solidFill>
                <a:latin typeface="Segoe UI" panose="020B0502040204020203" pitchFamily="34" charset="0"/>
                <a:cs typeface="Segoe UI" panose="020B0502040204020203" pitchFamily="34" charset="0"/>
              </a:rPr>
              <a:t>dit « </a:t>
            </a:r>
            <a:r>
              <a:rPr lang="fr-FR" dirty="0">
                <a:solidFill>
                  <a:srgbClr val="95B258"/>
                </a:solidFill>
                <a:latin typeface="Segoe UI" panose="020B0502040204020203" pitchFamily="34" charset="0"/>
                <a:cs typeface="Segoe UI" panose="020B0502040204020203" pitchFamily="34" charset="0"/>
              </a:rPr>
              <a:t>léger </a:t>
            </a:r>
            <a:r>
              <a:rPr lang="fr-FR" dirty="0">
                <a:latin typeface="Segoe UI" panose="020B0502040204020203" pitchFamily="34" charset="0"/>
                <a:cs typeface="Segoe UI" panose="020B0502040204020203" pitchFamily="34" charset="0"/>
              </a:rPr>
              <a:t>»</a:t>
            </a:r>
          </a:p>
          <a:p>
            <a:pPr marL="800100" lvl="1" indent="-342900" algn="just">
              <a:spcBef>
                <a:spcPts val="1200"/>
              </a:spcBef>
              <a:spcAft>
                <a:spcPts val="300"/>
              </a:spcAft>
              <a:buFont typeface="Arial" panose="020B0604020202020204" pitchFamily="34" charset="0"/>
              <a:buChar char="•"/>
            </a:pPr>
            <a:r>
              <a:rPr lang="fr-FR" dirty="0">
                <a:latin typeface="Segoe UI" panose="020B0502040204020203" pitchFamily="34" charset="0"/>
                <a:cs typeface="Segoe UI" panose="020B0502040204020203" pitchFamily="34" charset="0"/>
              </a:rPr>
              <a:t>Il est composé d’un ensemble de modules (REST, sécurité, ORM, …)</a:t>
            </a:r>
          </a:p>
          <a:p>
            <a:pPr>
              <a:lnSpc>
                <a:spcPct val="120000"/>
              </a:lnSpc>
            </a:pPr>
            <a:r>
              <a:rPr lang="fr-FR" sz="2400" dirty="0">
                <a:solidFill>
                  <a:srgbClr val="95B258"/>
                </a:solidFill>
                <a:cs typeface="Segoe UI" panose="020B0502040204020203" pitchFamily="34" charset="0"/>
              </a:rPr>
              <a:t>Spring Boot</a:t>
            </a:r>
            <a:r>
              <a:rPr lang="fr-FR" sz="2400" dirty="0">
                <a:solidFill>
                  <a:srgbClr val="011F39"/>
                </a:solidFill>
                <a:cs typeface="Segoe UI" panose="020B0502040204020203" pitchFamily="34" charset="0"/>
              </a:rPr>
              <a:t>, est un </a:t>
            </a:r>
            <a:r>
              <a:rPr lang="fr-FR" sz="2400" dirty="0" err="1">
                <a:solidFill>
                  <a:srgbClr val="95B258"/>
                </a:solidFill>
                <a:cs typeface="Segoe UI" panose="020B0502040204020203" pitchFamily="34" charset="0"/>
              </a:rPr>
              <a:t>framework</a:t>
            </a:r>
            <a:r>
              <a:rPr lang="fr-FR" sz="2400" dirty="0">
                <a:solidFill>
                  <a:srgbClr val="011F39"/>
                </a:solidFill>
                <a:cs typeface="Segoe UI" panose="020B0502040204020203" pitchFamily="34" charset="0"/>
              </a:rPr>
              <a:t> facilitant la configuration Spring grâce à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L’</a:t>
            </a:r>
            <a:r>
              <a:rPr lang="fr-FR" dirty="0" err="1">
                <a:solidFill>
                  <a:srgbClr val="95B258"/>
                </a:solidFill>
                <a:cs typeface="Segoe UI" panose="020B0502040204020203" pitchFamily="34" charset="0"/>
              </a:rPr>
              <a:t>auto-configuration</a:t>
            </a:r>
            <a:r>
              <a:rPr lang="fr-FR" dirty="0">
                <a:solidFill>
                  <a:srgbClr val="011F39"/>
                </a:solidFill>
                <a:cs typeface="Segoe UI" panose="020B0502040204020203" pitchFamily="34" charset="0"/>
              </a:rPr>
              <a:t>; les </a:t>
            </a:r>
            <a:r>
              <a:rPr lang="fr-FR" dirty="0">
                <a:solidFill>
                  <a:srgbClr val="95B258"/>
                </a:solidFill>
                <a:cs typeface="Segoe UI" panose="020B0502040204020203" pitchFamily="34" charset="0"/>
              </a:rPr>
              <a:t>starters</a:t>
            </a:r>
            <a:r>
              <a:rPr lang="fr-FR" dirty="0">
                <a:solidFill>
                  <a:srgbClr val="011F39"/>
                </a:solidFill>
                <a:cs typeface="Segoe UI" panose="020B0502040204020203" pitchFamily="34" charset="0"/>
              </a:rPr>
              <a:t>, l’approche client lourd ,</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Il peut fonctionner avec </a:t>
            </a:r>
            <a:r>
              <a:rPr lang="fr-FR" dirty="0" err="1">
                <a:solidFill>
                  <a:srgbClr val="95B258"/>
                </a:solidFill>
                <a:cs typeface="Segoe UI" panose="020B0502040204020203" pitchFamily="34" charset="0"/>
              </a:rPr>
              <a:t>Gradle</a:t>
            </a:r>
            <a:r>
              <a:rPr lang="fr-FR" dirty="0">
                <a:solidFill>
                  <a:srgbClr val="011F39"/>
                </a:solidFill>
                <a:cs typeface="Segoe UI" panose="020B0502040204020203" pitchFamily="34" charset="0"/>
              </a:rPr>
              <a:t> ou Maven</a:t>
            </a:r>
            <a:endParaRPr lang="fr-FR" sz="2400" dirty="0">
              <a:solidFill>
                <a:srgbClr val="011F39"/>
              </a:solidFill>
              <a:cs typeface="Segoe UI" panose="020B0502040204020203" pitchFamily="34" charset="0"/>
            </a:endParaRPr>
          </a:p>
          <a:p>
            <a:pPr>
              <a:lnSpc>
                <a:spcPct val="120000"/>
              </a:lnSpc>
            </a:pPr>
            <a:r>
              <a:rPr lang="fr-FR" sz="2400" dirty="0">
                <a:solidFill>
                  <a:srgbClr val="95B258"/>
                </a:solidFill>
                <a:cs typeface="Segoe UI" panose="020B0502040204020203" pitchFamily="34" charset="0"/>
              </a:rPr>
              <a:t>Lombok</a:t>
            </a:r>
            <a:r>
              <a:rPr lang="fr-FR" sz="2400" dirty="0">
                <a:solidFill>
                  <a:srgbClr val="011F39"/>
                </a:solidFill>
                <a:cs typeface="Segoe UI" panose="020B0502040204020203" pitchFamily="34" charset="0"/>
              </a:rPr>
              <a:t> est une librairie pour </a:t>
            </a:r>
            <a:r>
              <a:rPr lang="fr-FR" sz="2400" dirty="0">
                <a:solidFill>
                  <a:srgbClr val="95B258"/>
                </a:solidFill>
                <a:cs typeface="Segoe UI" panose="020B0502040204020203" pitchFamily="34" charset="0"/>
              </a:rPr>
              <a:t>réduire le code </a:t>
            </a:r>
            <a:r>
              <a:rPr lang="fr-FR" sz="2400" dirty="0">
                <a:solidFill>
                  <a:srgbClr val="011F39"/>
                </a:solidFill>
                <a:cs typeface="Segoe UI" panose="020B0502040204020203" pitchFamily="34" charset="0"/>
              </a:rPr>
              <a:t>en Java</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949726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SOMMAIRE</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SOMMAIRE</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pic>
        <p:nvPicPr>
          <p:cNvPr id="23" name="Graphique 22" descr="Diagramme de Gantt avec un remplissage uni">
            <a:extLst>
              <a:ext uri="{FF2B5EF4-FFF2-40B4-BE49-F238E27FC236}">
                <a16:creationId xmlns:a16="http://schemas.microsoft.com/office/drawing/2014/main" id="{B99F2089-E1F9-457E-ACD0-AD5C1BF1E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185" y="428629"/>
            <a:ext cx="587415" cy="587415"/>
          </a:xfrm>
          <a:prstGeom prst="rect">
            <a:avLst/>
          </a:prstGeom>
        </p:spPr>
      </p:pic>
      <p:sp>
        <p:nvSpPr>
          <p:cNvPr id="24" name="Titre 1">
            <a:extLst>
              <a:ext uri="{FF2B5EF4-FFF2-40B4-BE49-F238E27FC236}">
                <a16:creationId xmlns:a16="http://schemas.microsoft.com/office/drawing/2014/main" id="{643F67C7-923B-544A-1115-9DD400116A6C}"/>
              </a:ext>
            </a:extLst>
          </p:cNvPr>
          <p:cNvSpPr txBox="1">
            <a:spLocks/>
          </p:cNvSpPr>
          <p:nvPr/>
        </p:nvSpPr>
        <p:spPr>
          <a:xfrm>
            <a:off x="4342339" y="3528314"/>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Rappels Spring </a:t>
            </a:r>
            <a:r>
              <a:rPr lang="fr-FR" sz="1800" dirty="0" err="1">
                <a:solidFill>
                  <a:srgbClr val="141E26"/>
                </a:solidFill>
              </a:rPr>
              <a:t>Core</a:t>
            </a:r>
            <a:endParaRPr lang="fr-FR" sz="1800" dirty="0">
              <a:solidFill>
                <a:srgbClr val="141E26"/>
              </a:solidFill>
            </a:endParaRPr>
          </a:p>
        </p:txBody>
      </p:sp>
      <p:sp>
        <p:nvSpPr>
          <p:cNvPr id="29" name="Titre 1">
            <a:extLst>
              <a:ext uri="{FF2B5EF4-FFF2-40B4-BE49-F238E27FC236}">
                <a16:creationId xmlns:a16="http://schemas.microsoft.com/office/drawing/2014/main" id="{4C95C01F-C523-57CA-1128-B44BF507428A}"/>
              </a:ext>
            </a:extLst>
          </p:cNvPr>
          <p:cNvSpPr txBox="1">
            <a:spLocks/>
          </p:cNvSpPr>
          <p:nvPr/>
        </p:nvSpPr>
        <p:spPr>
          <a:xfrm>
            <a:off x="4342340" y="2710840"/>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Rappels Spring Boot</a:t>
            </a:r>
          </a:p>
        </p:txBody>
      </p:sp>
      <p:sp>
        <p:nvSpPr>
          <p:cNvPr id="34" name="Titre 1">
            <a:extLst>
              <a:ext uri="{FF2B5EF4-FFF2-40B4-BE49-F238E27FC236}">
                <a16:creationId xmlns:a16="http://schemas.microsoft.com/office/drawing/2014/main" id="{64F364B1-9538-42AA-9877-5801DD179BE5}"/>
              </a:ext>
            </a:extLst>
          </p:cNvPr>
          <p:cNvSpPr txBox="1">
            <a:spLocks/>
          </p:cNvSpPr>
          <p:nvPr/>
        </p:nvSpPr>
        <p:spPr>
          <a:xfrm>
            <a:off x="4342340" y="1112461"/>
            <a:ext cx="6606396"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Architecture REST</a:t>
            </a:r>
            <a:endParaRPr lang="fr-FR" sz="1800" b="1" dirty="0">
              <a:solidFill>
                <a:srgbClr val="141E26"/>
              </a:solidFill>
            </a:endParaRPr>
          </a:p>
        </p:txBody>
      </p:sp>
      <p:grpSp>
        <p:nvGrpSpPr>
          <p:cNvPr id="36" name="Groupe 35">
            <a:extLst>
              <a:ext uri="{FF2B5EF4-FFF2-40B4-BE49-F238E27FC236}">
                <a16:creationId xmlns:a16="http://schemas.microsoft.com/office/drawing/2014/main" id="{FB81FF90-928C-1D46-C58D-1CDBCE0ED951}"/>
              </a:ext>
            </a:extLst>
          </p:cNvPr>
          <p:cNvGrpSpPr/>
          <p:nvPr/>
        </p:nvGrpSpPr>
        <p:grpSpPr>
          <a:xfrm>
            <a:off x="3816713" y="1112462"/>
            <a:ext cx="352619" cy="341632"/>
            <a:chOff x="3816714" y="1112462"/>
            <a:chExt cx="542922" cy="526006"/>
          </a:xfrm>
        </p:grpSpPr>
        <p:sp>
          <p:nvSpPr>
            <p:cNvPr id="40" name="Organigramme : Entrée manuelle 27">
              <a:extLst>
                <a:ext uri="{FF2B5EF4-FFF2-40B4-BE49-F238E27FC236}">
                  <a16:creationId xmlns:a16="http://schemas.microsoft.com/office/drawing/2014/main" id="{00597EA6-2EB3-D8FD-8447-017C753071E7}"/>
                </a:ext>
              </a:extLst>
            </p:cNvPr>
            <p:cNvSpPr/>
            <p:nvPr/>
          </p:nvSpPr>
          <p:spPr>
            <a:xfrm rot="5400000">
              <a:off x="3825173"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rganigramme : Entrée manuelle 27">
              <a:extLst>
                <a:ext uri="{FF2B5EF4-FFF2-40B4-BE49-F238E27FC236}">
                  <a16:creationId xmlns:a16="http://schemas.microsoft.com/office/drawing/2014/main" id="{4F75AA7B-21CA-8A29-22ED-449649E51CD1}"/>
                </a:ext>
              </a:extLst>
            </p:cNvPr>
            <p:cNvSpPr/>
            <p:nvPr/>
          </p:nvSpPr>
          <p:spPr>
            <a:xfrm rot="5400000" flipH="1">
              <a:off x="3825171"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43">
            <a:extLst>
              <a:ext uri="{FF2B5EF4-FFF2-40B4-BE49-F238E27FC236}">
                <a16:creationId xmlns:a16="http://schemas.microsoft.com/office/drawing/2014/main" id="{6C93F32E-FA89-9D29-29FA-589E7BD64ACD}"/>
              </a:ext>
            </a:extLst>
          </p:cNvPr>
          <p:cNvGrpSpPr/>
          <p:nvPr/>
        </p:nvGrpSpPr>
        <p:grpSpPr>
          <a:xfrm rot="5400000">
            <a:off x="3822206" y="1867864"/>
            <a:ext cx="341634" cy="352619"/>
            <a:chOff x="8271587" y="2588788"/>
            <a:chExt cx="3566226" cy="1105399"/>
          </a:xfrm>
        </p:grpSpPr>
        <p:sp>
          <p:nvSpPr>
            <p:cNvPr id="46" name="Organigramme : Entrée manuelle 27">
              <a:extLst>
                <a:ext uri="{FF2B5EF4-FFF2-40B4-BE49-F238E27FC236}">
                  <a16:creationId xmlns:a16="http://schemas.microsoft.com/office/drawing/2014/main" id="{56072167-4244-43EE-3432-B94E28DE4FC4}"/>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rganigramme : Entrée manuelle 27">
              <a:extLst>
                <a:ext uri="{FF2B5EF4-FFF2-40B4-BE49-F238E27FC236}">
                  <a16:creationId xmlns:a16="http://schemas.microsoft.com/office/drawing/2014/main" id="{9E4D4547-D138-0233-F68D-57DF4823A326}"/>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2" name="Groupe 51">
            <a:extLst>
              <a:ext uri="{FF2B5EF4-FFF2-40B4-BE49-F238E27FC236}">
                <a16:creationId xmlns:a16="http://schemas.microsoft.com/office/drawing/2014/main" id="{D8EE8A5B-2B39-EF25-CF42-ADC78D926C92}"/>
              </a:ext>
            </a:extLst>
          </p:cNvPr>
          <p:cNvGrpSpPr/>
          <p:nvPr/>
        </p:nvGrpSpPr>
        <p:grpSpPr>
          <a:xfrm>
            <a:off x="3816712" y="2710840"/>
            <a:ext cx="352619" cy="341632"/>
            <a:chOff x="3816713" y="2710839"/>
            <a:chExt cx="542923" cy="526007"/>
          </a:xfrm>
        </p:grpSpPr>
        <p:sp>
          <p:nvSpPr>
            <p:cNvPr id="53" name="Organigramme : Entrée manuelle 27">
              <a:extLst>
                <a:ext uri="{FF2B5EF4-FFF2-40B4-BE49-F238E27FC236}">
                  <a16:creationId xmlns:a16="http://schemas.microsoft.com/office/drawing/2014/main" id="{BC87676B-4186-04E4-7BDB-14AC270C5CF7}"/>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54" name="Organigramme : Entrée manuelle 27">
              <a:extLst>
                <a:ext uri="{FF2B5EF4-FFF2-40B4-BE49-F238E27FC236}">
                  <a16:creationId xmlns:a16="http://schemas.microsoft.com/office/drawing/2014/main" id="{8C975D3A-4802-44DE-0320-BD46C5983B0C}"/>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grpSp>
        <p:nvGrpSpPr>
          <p:cNvPr id="55" name="Groupe 54">
            <a:extLst>
              <a:ext uri="{FF2B5EF4-FFF2-40B4-BE49-F238E27FC236}">
                <a16:creationId xmlns:a16="http://schemas.microsoft.com/office/drawing/2014/main" id="{3C66A8BB-1127-92B0-9B5F-26DC19671CA7}"/>
              </a:ext>
            </a:extLst>
          </p:cNvPr>
          <p:cNvGrpSpPr/>
          <p:nvPr/>
        </p:nvGrpSpPr>
        <p:grpSpPr>
          <a:xfrm rot="5400000">
            <a:off x="3822205" y="3522822"/>
            <a:ext cx="341632" cy="352617"/>
            <a:chOff x="8271587" y="5311425"/>
            <a:chExt cx="3566226" cy="1102714"/>
          </a:xfrm>
        </p:grpSpPr>
        <p:sp>
          <p:nvSpPr>
            <p:cNvPr id="56" name="Organigramme : Entrée manuelle 27">
              <a:extLst>
                <a:ext uri="{FF2B5EF4-FFF2-40B4-BE49-F238E27FC236}">
                  <a16:creationId xmlns:a16="http://schemas.microsoft.com/office/drawing/2014/main" id="{9EAC29BB-B7CD-69F4-66CB-4F939A5BBC9B}"/>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rganigramme : Entrée manuelle 27">
              <a:extLst>
                <a:ext uri="{FF2B5EF4-FFF2-40B4-BE49-F238E27FC236}">
                  <a16:creationId xmlns:a16="http://schemas.microsoft.com/office/drawing/2014/main" id="{04EBD577-4B3B-81EF-75C5-F8B8B9B2CEF5}"/>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Titre 1">
            <a:extLst>
              <a:ext uri="{FF2B5EF4-FFF2-40B4-BE49-F238E27FC236}">
                <a16:creationId xmlns:a16="http://schemas.microsoft.com/office/drawing/2014/main" id="{23DEC30F-4ECE-4B1C-A27C-4D0FD4A4BFFF}"/>
              </a:ext>
            </a:extLst>
          </p:cNvPr>
          <p:cNvSpPr txBox="1">
            <a:spLocks/>
          </p:cNvSpPr>
          <p:nvPr/>
        </p:nvSpPr>
        <p:spPr>
          <a:xfrm>
            <a:off x="4342339" y="1871410"/>
            <a:ext cx="6606395"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Architecture Back avec </a:t>
            </a:r>
            <a:r>
              <a:rPr lang="fr-FR" sz="1800" dirty="0" err="1">
                <a:solidFill>
                  <a:srgbClr val="141E26"/>
                </a:solidFill>
              </a:rPr>
              <a:t>Frameworks</a:t>
            </a:r>
            <a:r>
              <a:rPr lang="fr-FR" sz="1800" dirty="0">
                <a:solidFill>
                  <a:srgbClr val="141E26"/>
                </a:solidFill>
              </a:rPr>
              <a:t> </a:t>
            </a:r>
          </a:p>
        </p:txBody>
      </p:sp>
      <p:sp>
        <p:nvSpPr>
          <p:cNvPr id="59" name="Titre 1">
            <a:extLst>
              <a:ext uri="{FF2B5EF4-FFF2-40B4-BE49-F238E27FC236}">
                <a16:creationId xmlns:a16="http://schemas.microsoft.com/office/drawing/2014/main" id="{EB65514F-E87A-30CB-A994-517808647C9A}"/>
              </a:ext>
            </a:extLst>
          </p:cNvPr>
          <p:cNvSpPr txBox="1">
            <a:spLocks/>
          </p:cNvSpPr>
          <p:nvPr/>
        </p:nvSpPr>
        <p:spPr>
          <a:xfrm>
            <a:off x="4342340" y="4352774"/>
            <a:ext cx="6191251"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Librairie Lombok</a:t>
            </a:r>
          </a:p>
        </p:txBody>
      </p:sp>
      <p:grpSp>
        <p:nvGrpSpPr>
          <p:cNvPr id="60" name="Groupe 59">
            <a:extLst>
              <a:ext uri="{FF2B5EF4-FFF2-40B4-BE49-F238E27FC236}">
                <a16:creationId xmlns:a16="http://schemas.microsoft.com/office/drawing/2014/main" id="{61A0BB65-DA94-5E45-8400-08A854FE06CE}"/>
              </a:ext>
            </a:extLst>
          </p:cNvPr>
          <p:cNvGrpSpPr/>
          <p:nvPr/>
        </p:nvGrpSpPr>
        <p:grpSpPr>
          <a:xfrm rot="5400000">
            <a:off x="3822205" y="4347282"/>
            <a:ext cx="341632" cy="352617"/>
            <a:chOff x="8271587" y="5311425"/>
            <a:chExt cx="3566226" cy="1102714"/>
          </a:xfrm>
        </p:grpSpPr>
        <p:sp>
          <p:nvSpPr>
            <p:cNvPr id="61" name="Organigramme : Entrée manuelle 27">
              <a:extLst>
                <a:ext uri="{FF2B5EF4-FFF2-40B4-BE49-F238E27FC236}">
                  <a16:creationId xmlns:a16="http://schemas.microsoft.com/office/drawing/2014/main" id="{81572EEB-CDFE-AE6A-19A9-883E67922E9D}"/>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rganigramme : Entrée manuelle 27">
              <a:extLst>
                <a:ext uri="{FF2B5EF4-FFF2-40B4-BE49-F238E27FC236}">
                  <a16:creationId xmlns:a16="http://schemas.microsoft.com/office/drawing/2014/main" id="{BF634C77-1D9F-5BED-0D84-8F71143B490A}"/>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9566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Introduction et rappels</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Architecture REST</a:t>
            </a:r>
          </a:p>
        </p:txBody>
      </p:sp>
    </p:spTree>
    <p:extLst>
      <p:ext uri="{BB962C8B-B14F-4D97-AF65-F5344CB8AC3E}">
        <p14:creationId xmlns:p14="http://schemas.microsoft.com/office/powerpoint/2010/main" val="107154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necteur droit 58">
            <a:extLst>
              <a:ext uri="{FF2B5EF4-FFF2-40B4-BE49-F238E27FC236}">
                <a16:creationId xmlns:a16="http://schemas.microsoft.com/office/drawing/2014/main" id="{FD414F82-F9CE-0738-3754-1FBCDE60A07A}"/>
              </a:ext>
            </a:extLst>
          </p:cNvPr>
          <p:cNvCxnSpPr>
            <a:cxnSpLocks/>
          </p:cNvCxnSpPr>
          <p:nvPr/>
        </p:nvCxnSpPr>
        <p:spPr>
          <a:xfrm>
            <a:off x="7911944" y="3060011"/>
            <a:ext cx="1479896" cy="741911"/>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D7F4450-79EF-7F71-375C-790B5B69C4CA}"/>
              </a:ext>
            </a:extLst>
          </p:cNvPr>
          <p:cNvCxnSpPr>
            <a:cxnSpLocks/>
            <a:endCxn id="40" idx="2"/>
          </p:cNvCxnSpPr>
          <p:nvPr/>
        </p:nvCxnSpPr>
        <p:spPr>
          <a:xfrm>
            <a:off x="7490681" y="3451062"/>
            <a:ext cx="842527" cy="1358174"/>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11E09629-0AF3-F6DA-332A-C7958D1D9C1B}"/>
              </a:ext>
            </a:extLst>
          </p:cNvPr>
          <p:cNvCxnSpPr>
            <a:cxnSpLocks/>
          </p:cNvCxnSpPr>
          <p:nvPr/>
        </p:nvCxnSpPr>
        <p:spPr>
          <a:xfrm flipH="1">
            <a:off x="4048119" y="3046564"/>
            <a:ext cx="1936351" cy="518352"/>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5B62FD8-C213-B976-F38B-FAD7D8072939}"/>
              </a:ext>
            </a:extLst>
          </p:cNvPr>
          <p:cNvCxnSpPr>
            <a:cxnSpLocks/>
          </p:cNvCxnSpPr>
          <p:nvPr/>
        </p:nvCxnSpPr>
        <p:spPr>
          <a:xfrm flipH="1">
            <a:off x="4423077" y="3394369"/>
            <a:ext cx="2008972" cy="1509208"/>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pic>
        <p:nvPicPr>
          <p:cNvPr id="44" name="Image 43" descr="Une image contenant texte, logo, Police, Graphique&#10;&#10;Description générée automatiquement">
            <a:extLst>
              <a:ext uri="{FF2B5EF4-FFF2-40B4-BE49-F238E27FC236}">
                <a16:creationId xmlns:a16="http://schemas.microsoft.com/office/drawing/2014/main" id="{EE7190AE-D453-9603-59C9-A62C22C62B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7116" y="3060012"/>
            <a:ext cx="1510377" cy="455032"/>
          </a:xfrm>
          <a:prstGeom prst="rect">
            <a:avLst/>
          </a:prstGeom>
          <a:noFill/>
          <a:ln>
            <a:noFill/>
          </a:ln>
        </p:spPr>
      </p:pic>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46145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Un </a:t>
            </a:r>
            <a:r>
              <a:rPr lang="fr-FR" sz="2400" dirty="0">
                <a:solidFill>
                  <a:srgbClr val="95B258"/>
                </a:solidFill>
              </a:rPr>
              <a:t>Web Service </a:t>
            </a:r>
            <a:r>
              <a:rPr lang="fr-FR" sz="2400" dirty="0">
                <a:solidFill>
                  <a:srgbClr val="011F39"/>
                </a:solidFill>
              </a:rPr>
              <a:t>est une application manipulable au travers d’</a:t>
            </a:r>
            <a:r>
              <a:rPr lang="fr-FR" sz="2400" dirty="0">
                <a:solidFill>
                  <a:srgbClr val="95B258"/>
                </a:solidFill>
              </a:rPr>
              <a:t>API sur Internet</a:t>
            </a:r>
          </a:p>
          <a:p>
            <a:pPr marL="800100" lvl="1" indent="-342900">
              <a:lnSpc>
                <a:spcPct val="120000"/>
              </a:lnSpc>
              <a:buFont typeface="Arial" panose="020B0604020202020204" pitchFamily="34" charset="0"/>
              <a:buChar char="•"/>
            </a:pPr>
            <a:r>
              <a:rPr lang="fr-FR" dirty="0">
                <a:solidFill>
                  <a:srgbClr val="011F39"/>
                </a:solidFill>
              </a:rPr>
              <a:t>Permet d’échanger des données entre application</a:t>
            </a: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12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REST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4" y="6124781"/>
            <a:ext cx="528777" cy="528777"/>
          </a:xfrm>
          <a:prstGeom prst="rect">
            <a:avLst/>
          </a:prstGeom>
        </p:spPr>
      </p:pic>
      <p:sp>
        <p:nvSpPr>
          <p:cNvPr id="34" name="Organigramme : Connecteur 33">
            <a:extLst>
              <a:ext uri="{FF2B5EF4-FFF2-40B4-BE49-F238E27FC236}">
                <a16:creationId xmlns:a16="http://schemas.microsoft.com/office/drawing/2014/main" id="{75CBFE72-D88E-F6A5-5317-E36D3E9E611F}"/>
              </a:ext>
            </a:extLst>
          </p:cNvPr>
          <p:cNvSpPr/>
          <p:nvPr/>
        </p:nvSpPr>
        <p:spPr>
          <a:xfrm rot="5400000">
            <a:off x="6506969" y="1879678"/>
            <a:ext cx="852656" cy="2434969"/>
          </a:xfrm>
          <a:prstGeom prst="flowChartConnector">
            <a:avLst/>
          </a:prstGeom>
          <a:solidFill>
            <a:srgbClr val="011F3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35" name="ZoneTexte 34">
            <a:extLst>
              <a:ext uri="{FF2B5EF4-FFF2-40B4-BE49-F238E27FC236}">
                <a16:creationId xmlns:a16="http://schemas.microsoft.com/office/drawing/2014/main" id="{52D4F487-2753-3FC6-3916-D5B98F359BB7}"/>
              </a:ext>
            </a:extLst>
          </p:cNvPr>
          <p:cNvSpPr txBox="1"/>
          <p:nvPr/>
        </p:nvSpPr>
        <p:spPr>
          <a:xfrm>
            <a:off x="6357365" y="2816292"/>
            <a:ext cx="1151864" cy="460545"/>
          </a:xfrm>
          <a:prstGeom prst="rect">
            <a:avLst/>
          </a:prstGeom>
        </p:spPr>
        <p:txBody>
          <a:bodyPr vert="horz" wrap="none" lIns="91440" tIns="45720" rIns="91440" bIns="45720" rtlCol="0" anchor="b">
            <a:normAutofit/>
          </a:bodyPr>
          <a:lstStyle/>
          <a:p>
            <a:pPr algn="ctr"/>
            <a:r>
              <a:rPr lang="fr-FR" sz="2400" dirty="0">
                <a:solidFill>
                  <a:schemeClr val="bg1"/>
                </a:solidFill>
                <a:latin typeface="Segoe UI" panose="020B0502040204020203" pitchFamily="34" charset="0"/>
                <a:cs typeface="Segoe UI" panose="020B0502040204020203" pitchFamily="34" charset="0"/>
              </a:rPr>
              <a:t> Web Service</a:t>
            </a:r>
          </a:p>
        </p:txBody>
      </p:sp>
      <p:sp>
        <p:nvSpPr>
          <p:cNvPr id="36" name="Organigramme : Connecteur 35">
            <a:extLst>
              <a:ext uri="{FF2B5EF4-FFF2-40B4-BE49-F238E27FC236}">
                <a16:creationId xmlns:a16="http://schemas.microsoft.com/office/drawing/2014/main" id="{9EDE18DB-AC9E-BEDB-9A75-6B0E68A8EC99}"/>
              </a:ext>
            </a:extLst>
          </p:cNvPr>
          <p:cNvSpPr/>
          <p:nvPr/>
        </p:nvSpPr>
        <p:spPr>
          <a:xfrm rot="5400000">
            <a:off x="2579299" y="2422599"/>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37" name="ZoneTexte 36">
            <a:extLst>
              <a:ext uri="{FF2B5EF4-FFF2-40B4-BE49-F238E27FC236}">
                <a16:creationId xmlns:a16="http://schemas.microsoft.com/office/drawing/2014/main" id="{0E53C560-01DD-2E68-ED74-23E63EEAF214}"/>
              </a:ext>
            </a:extLst>
          </p:cNvPr>
          <p:cNvSpPr txBox="1"/>
          <p:nvPr/>
        </p:nvSpPr>
        <p:spPr>
          <a:xfrm>
            <a:off x="2429695" y="3361420"/>
            <a:ext cx="1151864" cy="460545"/>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Application mobile</a:t>
            </a:r>
          </a:p>
        </p:txBody>
      </p:sp>
      <p:sp>
        <p:nvSpPr>
          <p:cNvPr id="38" name="Organigramme : Connecteur 37">
            <a:extLst>
              <a:ext uri="{FF2B5EF4-FFF2-40B4-BE49-F238E27FC236}">
                <a16:creationId xmlns:a16="http://schemas.microsoft.com/office/drawing/2014/main" id="{5C02F220-5B1E-F178-1C90-8DE3680D1108}"/>
              </a:ext>
            </a:extLst>
          </p:cNvPr>
          <p:cNvSpPr/>
          <p:nvPr/>
        </p:nvSpPr>
        <p:spPr>
          <a:xfrm rot="5400000">
            <a:off x="3997757" y="3966686"/>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3A8D2C1C-1056-F435-BF47-8B387456B057}"/>
              </a:ext>
            </a:extLst>
          </p:cNvPr>
          <p:cNvSpPr txBox="1"/>
          <p:nvPr/>
        </p:nvSpPr>
        <p:spPr>
          <a:xfrm>
            <a:off x="3581559" y="4864900"/>
            <a:ext cx="1672435" cy="638535"/>
          </a:xfrm>
          <a:prstGeom prst="rect">
            <a:avLst/>
          </a:prstGeom>
        </p:spPr>
        <p:txBody>
          <a:bodyPr vert="horz" wrap="none" lIns="91440" tIns="45720" rIns="91440" bIns="45720" rtlCol="0" anchor="b">
            <a:normAutofit fontScale="92500" lnSpcReduction="10000"/>
          </a:bodyPr>
          <a:lstStyle/>
          <a:p>
            <a:pPr algn="ctr"/>
            <a:r>
              <a:rPr lang="fr-FR" sz="2000" dirty="0">
                <a:solidFill>
                  <a:srgbClr val="011F39"/>
                </a:solidFill>
                <a:latin typeface="Segoe UI" panose="020B0502040204020203" pitchFamily="34" charset="0"/>
                <a:cs typeface="Segoe UI" panose="020B0502040204020203" pitchFamily="34" charset="0"/>
              </a:rPr>
              <a:t>Application</a:t>
            </a:r>
          </a:p>
          <a:p>
            <a:r>
              <a:rPr lang="fr-FR" sz="2000" dirty="0">
                <a:solidFill>
                  <a:srgbClr val="011F39"/>
                </a:solidFill>
                <a:latin typeface="Segoe UI" panose="020B0502040204020203" pitchFamily="34" charset="0"/>
                <a:cs typeface="Segoe UI" panose="020B0502040204020203" pitchFamily="34" charset="0"/>
              </a:rPr>
              <a:t>cross-platform</a:t>
            </a:r>
          </a:p>
        </p:txBody>
      </p:sp>
      <p:sp>
        <p:nvSpPr>
          <p:cNvPr id="40" name="Organigramme : Connecteur 39">
            <a:extLst>
              <a:ext uri="{FF2B5EF4-FFF2-40B4-BE49-F238E27FC236}">
                <a16:creationId xmlns:a16="http://schemas.microsoft.com/office/drawing/2014/main" id="{41609E01-0D6D-4B59-76C2-F3F23B1CF3E2}"/>
              </a:ext>
            </a:extLst>
          </p:cNvPr>
          <p:cNvSpPr/>
          <p:nvPr/>
        </p:nvSpPr>
        <p:spPr>
          <a:xfrm rot="5400000">
            <a:off x="7906880" y="4018079"/>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B5673104-D2B6-1460-787D-076F84AFCEA8}"/>
              </a:ext>
            </a:extLst>
          </p:cNvPr>
          <p:cNvSpPr txBox="1"/>
          <p:nvPr/>
        </p:nvSpPr>
        <p:spPr>
          <a:xfrm>
            <a:off x="7587822" y="4825212"/>
            <a:ext cx="1490772" cy="718008"/>
          </a:xfrm>
          <a:prstGeom prst="rect">
            <a:avLst/>
          </a:prstGeom>
        </p:spPr>
        <p:txBody>
          <a:bodyPr vert="horz" wrap="none" lIns="91440" tIns="45720" rIns="91440" bIns="45720" rtlCol="0" anchor="b">
            <a:normAutofit/>
          </a:bodyPr>
          <a:lstStyle/>
          <a:p>
            <a:pPr algn="ctr"/>
            <a:r>
              <a:rPr lang="fr-FR" sz="1900" dirty="0">
                <a:solidFill>
                  <a:srgbClr val="011F39"/>
                </a:solidFill>
                <a:latin typeface="Segoe UI" panose="020B0502040204020203" pitchFamily="34" charset="0"/>
                <a:cs typeface="Segoe UI" panose="020B0502040204020203" pitchFamily="34" charset="0"/>
              </a:rPr>
              <a:t>Application JS</a:t>
            </a:r>
          </a:p>
          <a:p>
            <a:pPr algn="ctr"/>
            <a:r>
              <a:rPr lang="fr-FR" sz="1900" dirty="0">
                <a:solidFill>
                  <a:srgbClr val="011F39"/>
                </a:solidFill>
                <a:latin typeface="Segoe UI" panose="020B0502040204020203" pitchFamily="34" charset="0"/>
                <a:cs typeface="Segoe UI" panose="020B0502040204020203" pitchFamily="34" charset="0"/>
              </a:rPr>
              <a:t>(</a:t>
            </a:r>
            <a:r>
              <a:rPr lang="fr-FR" sz="1900" dirty="0" err="1">
                <a:solidFill>
                  <a:srgbClr val="011F39"/>
                </a:solidFill>
                <a:latin typeface="Segoe UI" panose="020B0502040204020203" pitchFamily="34" charset="0"/>
                <a:cs typeface="Segoe UI" panose="020B0502040204020203" pitchFamily="34" charset="0"/>
              </a:rPr>
              <a:t>Angular</a:t>
            </a:r>
            <a:r>
              <a:rPr lang="fr-FR" sz="1900" dirty="0">
                <a:solidFill>
                  <a:srgbClr val="011F39"/>
                </a:solidFill>
                <a:latin typeface="Segoe UI" panose="020B0502040204020203" pitchFamily="34" charset="0"/>
                <a:cs typeface="Segoe UI" panose="020B0502040204020203" pitchFamily="34" charset="0"/>
              </a:rPr>
              <a:t>, </a:t>
            </a:r>
            <a:r>
              <a:rPr lang="fr-FR" sz="1900" dirty="0" err="1">
                <a:solidFill>
                  <a:srgbClr val="011F39"/>
                </a:solidFill>
                <a:latin typeface="Segoe UI" panose="020B0502040204020203" pitchFamily="34" charset="0"/>
                <a:cs typeface="Segoe UI" panose="020B0502040204020203" pitchFamily="34" charset="0"/>
              </a:rPr>
              <a:t>React</a:t>
            </a:r>
            <a:r>
              <a:rPr lang="fr-FR" sz="1900" dirty="0">
                <a:solidFill>
                  <a:srgbClr val="011F39"/>
                </a:solidFill>
                <a:latin typeface="Segoe UI" panose="020B0502040204020203" pitchFamily="34" charset="0"/>
                <a:cs typeface="Segoe UI" panose="020B0502040204020203" pitchFamily="34" charset="0"/>
              </a:rPr>
              <a:t>, …)</a:t>
            </a:r>
          </a:p>
        </p:txBody>
      </p:sp>
      <p:sp>
        <p:nvSpPr>
          <p:cNvPr id="42" name="Organigramme : Connecteur 41">
            <a:extLst>
              <a:ext uri="{FF2B5EF4-FFF2-40B4-BE49-F238E27FC236}">
                <a16:creationId xmlns:a16="http://schemas.microsoft.com/office/drawing/2014/main" id="{A60D90C8-068C-5905-9DF8-5E8818510B3F}"/>
              </a:ext>
            </a:extLst>
          </p:cNvPr>
          <p:cNvSpPr/>
          <p:nvPr/>
        </p:nvSpPr>
        <p:spPr>
          <a:xfrm rot="5400000">
            <a:off x="9776557" y="2584438"/>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4FE79A60-39FD-D5B9-136C-592C5EF3B70F}"/>
              </a:ext>
            </a:extLst>
          </p:cNvPr>
          <p:cNvSpPr txBox="1"/>
          <p:nvPr/>
        </p:nvSpPr>
        <p:spPr>
          <a:xfrm>
            <a:off x="9626953" y="3523491"/>
            <a:ext cx="1151864" cy="460545"/>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Client Http</a:t>
            </a:r>
          </a:p>
        </p:txBody>
      </p:sp>
    </p:spTree>
    <p:extLst>
      <p:ext uri="{BB962C8B-B14F-4D97-AF65-F5344CB8AC3E}">
        <p14:creationId xmlns:p14="http://schemas.microsoft.com/office/powerpoint/2010/main" val="208349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29151"/>
            <a:ext cx="8330938" cy="35968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REST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8" name="Organigramme : Connecteur 7">
            <a:extLst>
              <a:ext uri="{FF2B5EF4-FFF2-40B4-BE49-F238E27FC236}">
                <a16:creationId xmlns:a16="http://schemas.microsoft.com/office/drawing/2014/main" id="{87A9802F-F663-7345-04B9-64FBFC49A010}"/>
              </a:ext>
            </a:extLst>
          </p:cNvPr>
          <p:cNvSpPr/>
          <p:nvPr/>
        </p:nvSpPr>
        <p:spPr>
          <a:xfrm>
            <a:off x="5910131" y="2476516"/>
            <a:ext cx="2046332" cy="2434969"/>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pic>
        <p:nvPicPr>
          <p:cNvPr id="34" name="Image 33">
            <a:extLst>
              <a:ext uri="{FF2B5EF4-FFF2-40B4-BE49-F238E27FC236}">
                <a16:creationId xmlns:a16="http://schemas.microsoft.com/office/drawing/2014/main" id="{0A2CB935-8660-EC4C-6238-6EB2AC1F7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619" y="2833359"/>
            <a:ext cx="835356" cy="1333638"/>
          </a:xfrm>
          <a:prstGeom prst="rect">
            <a:avLst/>
          </a:prstGeom>
          <a:ln>
            <a:noFill/>
          </a:ln>
        </p:spPr>
      </p:pic>
      <p:cxnSp>
        <p:nvCxnSpPr>
          <p:cNvPr id="35" name="Connecteur droit avec flèche 34">
            <a:extLst>
              <a:ext uri="{FF2B5EF4-FFF2-40B4-BE49-F238E27FC236}">
                <a16:creationId xmlns:a16="http://schemas.microsoft.com/office/drawing/2014/main" id="{254D4467-6C41-AC7C-B9F7-89CCEF191401}"/>
              </a:ext>
            </a:extLst>
          </p:cNvPr>
          <p:cNvCxnSpPr>
            <a:cxnSpLocks/>
          </p:cNvCxnSpPr>
          <p:nvPr/>
        </p:nvCxnSpPr>
        <p:spPr>
          <a:xfrm>
            <a:off x="4095833" y="2750089"/>
            <a:ext cx="2387107" cy="507077"/>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184D5BAB-3550-E647-2F69-5B22CCB78C7E}"/>
              </a:ext>
            </a:extLst>
          </p:cNvPr>
          <p:cNvSpPr txBox="1"/>
          <p:nvPr/>
        </p:nvSpPr>
        <p:spPr>
          <a:xfrm rot="759843">
            <a:off x="4365098" y="2440611"/>
            <a:ext cx="170111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clientsCSV</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37" name="Connecteur droit avec flèche 36">
            <a:extLst>
              <a:ext uri="{FF2B5EF4-FFF2-40B4-BE49-F238E27FC236}">
                <a16:creationId xmlns:a16="http://schemas.microsoft.com/office/drawing/2014/main" id="{85E869B9-F7F3-9946-BC9C-ABCDD9B7C65F}"/>
              </a:ext>
            </a:extLst>
          </p:cNvPr>
          <p:cNvCxnSpPr>
            <a:cxnSpLocks/>
          </p:cNvCxnSpPr>
          <p:nvPr/>
        </p:nvCxnSpPr>
        <p:spPr>
          <a:xfrm flipV="1">
            <a:off x="4103849" y="3786821"/>
            <a:ext cx="2379091" cy="655704"/>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C230A730-583D-0575-AD4A-F7CC5558E7C6}"/>
              </a:ext>
            </a:extLst>
          </p:cNvPr>
          <p:cNvSpPr txBox="1"/>
          <p:nvPr/>
        </p:nvSpPr>
        <p:spPr>
          <a:xfrm rot="20673394">
            <a:off x="4365098" y="4232762"/>
            <a:ext cx="170111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clientsXML</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39" name="Connecteur droit avec flèche 38">
            <a:extLst>
              <a:ext uri="{FF2B5EF4-FFF2-40B4-BE49-F238E27FC236}">
                <a16:creationId xmlns:a16="http://schemas.microsoft.com/office/drawing/2014/main" id="{98CEE083-3123-BF1F-CB9B-C6130394B620}"/>
              </a:ext>
            </a:extLst>
          </p:cNvPr>
          <p:cNvCxnSpPr>
            <a:cxnSpLocks/>
          </p:cNvCxnSpPr>
          <p:nvPr/>
        </p:nvCxnSpPr>
        <p:spPr>
          <a:xfrm flipH="1">
            <a:off x="7383655" y="2738671"/>
            <a:ext cx="2258878" cy="518495"/>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E4FCF28F-4BCA-95E6-32C1-6EF62E785875}"/>
              </a:ext>
            </a:extLst>
          </p:cNvPr>
          <p:cNvSpPr txBox="1"/>
          <p:nvPr/>
        </p:nvSpPr>
        <p:spPr>
          <a:xfrm rot="20846788">
            <a:off x="7573556" y="2459002"/>
            <a:ext cx="185574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clientsJSON</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41" name="Connecteur droit avec flèche 40">
            <a:extLst>
              <a:ext uri="{FF2B5EF4-FFF2-40B4-BE49-F238E27FC236}">
                <a16:creationId xmlns:a16="http://schemas.microsoft.com/office/drawing/2014/main" id="{F6BC5FEA-29D4-B242-DAF8-3617F6581E5E}"/>
              </a:ext>
            </a:extLst>
          </p:cNvPr>
          <p:cNvCxnSpPr>
            <a:cxnSpLocks/>
          </p:cNvCxnSpPr>
          <p:nvPr/>
        </p:nvCxnSpPr>
        <p:spPr>
          <a:xfrm flipH="1" flipV="1">
            <a:off x="7377459" y="3759426"/>
            <a:ext cx="2265074" cy="677538"/>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18235BC2-D61D-CA0E-3EAA-F8EBA796E678}"/>
              </a:ext>
            </a:extLst>
          </p:cNvPr>
          <p:cNvSpPr txBox="1"/>
          <p:nvPr/>
        </p:nvSpPr>
        <p:spPr>
          <a:xfrm rot="1009581">
            <a:off x="7517144" y="4206691"/>
            <a:ext cx="185574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ModifierClient</a:t>
            </a:r>
            <a:endParaRPr lang="fr-FR" sz="2400" dirty="0">
              <a:solidFill>
                <a:srgbClr val="011F39"/>
              </a:solidFill>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8B444A56-7EF0-EFBE-8BF6-EE027A0748C8}"/>
              </a:ext>
            </a:extLst>
          </p:cNvPr>
          <p:cNvSpPr txBox="1"/>
          <p:nvPr/>
        </p:nvSpPr>
        <p:spPr>
          <a:xfrm>
            <a:off x="6256468" y="4335215"/>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nvGrpSpPr>
          <p:cNvPr id="44" name="Groupe 43">
            <a:extLst>
              <a:ext uri="{FF2B5EF4-FFF2-40B4-BE49-F238E27FC236}">
                <a16:creationId xmlns:a16="http://schemas.microsoft.com/office/drawing/2014/main" id="{61D93D33-5E18-9283-F538-2D49DF5FE836}"/>
              </a:ext>
            </a:extLst>
          </p:cNvPr>
          <p:cNvGrpSpPr/>
          <p:nvPr/>
        </p:nvGrpSpPr>
        <p:grpSpPr>
          <a:xfrm>
            <a:off x="2958635" y="1986020"/>
            <a:ext cx="1041573" cy="1145845"/>
            <a:chOff x="2228614" y="3073566"/>
            <a:chExt cx="1041573" cy="1145845"/>
          </a:xfrm>
        </p:grpSpPr>
        <p:pic>
          <p:nvPicPr>
            <p:cNvPr id="45" name="Graphique 44" descr="Ordinateur portable avec un remplissage uni">
              <a:extLst>
                <a:ext uri="{FF2B5EF4-FFF2-40B4-BE49-F238E27FC236}">
                  <a16:creationId xmlns:a16="http://schemas.microsoft.com/office/drawing/2014/main" id="{0D0E6E70-02F2-534A-29ED-698DBED9A5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46" name="Titre 1">
              <a:extLst>
                <a:ext uri="{FF2B5EF4-FFF2-40B4-BE49-F238E27FC236}">
                  <a16:creationId xmlns:a16="http://schemas.microsoft.com/office/drawing/2014/main" id="{8C1507E9-4D99-861D-B975-75EC40A5E605}"/>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47" name="Groupe 46">
            <a:extLst>
              <a:ext uri="{FF2B5EF4-FFF2-40B4-BE49-F238E27FC236}">
                <a16:creationId xmlns:a16="http://schemas.microsoft.com/office/drawing/2014/main" id="{41986871-5AD8-6393-2748-9760300E0334}"/>
              </a:ext>
            </a:extLst>
          </p:cNvPr>
          <p:cNvGrpSpPr/>
          <p:nvPr/>
        </p:nvGrpSpPr>
        <p:grpSpPr>
          <a:xfrm>
            <a:off x="3045936" y="3897540"/>
            <a:ext cx="1041573" cy="1145845"/>
            <a:chOff x="2228614" y="3073566"/>
            <a:chExt cx="1041573" cy="1145845"/>
          </a:xfrm>
        </p:grpSpPr>
        <p:pic>
          <p:nvPicPr>
            <p:cNvPr id="48" name="Graphique 47" descr="Ordinateur portable avec un remplissage uni">
              <a:extLst>
                <a:ext uri="{FF2B5EF4-FFF2-40B4-BE49-F238E27FC236}">
                  <a16:creationId xmlns:a16="http://schemas.microsoft.com/office/drawing/2014/main" id="{CBAAC83F-85BE-823A-4778-B83D4128C0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49" name="Titre 1">
              <a:extLst>
                <a:ext uri="{FF2B5EF4-FFF2-40B4-BE49-F238E27FC236}">
                  <a16:creationId xmlns:a16="http://schemas.microsoft.com/office/drawing/2014/main" id="{781EA806-5FAA-F7B7-B78F-B073F1511E6D}"/>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50" name="Groupe 49">
            <a:extLst>
              <a:ext uri="{FF2B5EF4-FFF2-40B4-BE49-F238E27FC236}">
                <a16:creationId xmlns:a16="http://schemas.microsoft.com/office/drawing/2014/main" id="{C5821D47-FD8B-3D1B-4251-3A1BE80245A4}"/>
              </a:ext>
            </a:extLst>
          </p:cNvPr>
          <p:cNvGrpSpPr/>
          <p:nvPr/>
        </p:nvGrpSpPr>
        <p:grpSpPr>
          <a:xfrm>
            <a:off x="9753035" y="1986020"/>
            <a:ext cx="1041573" cy="1145845"/>
            <a:chOff x="2228614" y="3073566"/>
            <a:chExt cx="1041573" cy="1145845"/>
          </a:xfrm>
        </p:grpSpPr>
        <p:pic>
          <p:nvPicPr>
            <p:cNvPr id="51" name="Graphique 50" descr="Ordinateur portable avec un remplissage uni">
              <a:extLst>
                <a:ext uri="{FF2B5EF4-FFF2-40B4-BE49-F238E27FC236}">
                  <a16:creationId xmlns:a16="http://schemas.microsoft.com/office/drawing/2014/main" id="{466DE1F3-4351-70A0-A1E6-79CCAD3BD0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52" name="Titre 1">
              <a:extLst>
                <a:ext uri="{FF2B5EF4-FFF2-40B4-BE49-F238E27FC236}">
                  <a16:creationId xmlns:a16="http://schemas.microsoft.com/office/drawing/2014/main" id="{D2C3456D-3E18-B8D4-174F-4D6FECCF6500}"/>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53" name="Groupe 52">
            <a:extLst>
              <a:ext uri="{FF2B5EF4-FFF2-40B4-BE49-F238E27FC236}">
                <a16:creationId xmlns:a16="http://schemas.microsoft.com/office/drawing/2014/main" id="{35FF7D8E-CA5D-1C99-85EB-ABADC0344FC9}"/>
              </a:ext>
            </a:extLst>
          </p:cNvPr>
          <p:cNvGrpSpPr/>
          <p:nvPr/>
        </p:nvGrpSpPr>
        <p:grpSpPr>
          <a:xfrm>
            <a:off x="9712104" y="3897540"/>
            <a:ext cx="1041573" cy="1145845"/>
            <a:chOff x="2228614" y="3073566"/>
            <a:chExt cx="1041573" cy="1145845"/>
          </a:xfrm>
        </p:grpSpPr>
        <p:pic>
          <p:nvPicPr>
            <p:cNvPr id="54" name="Graphique 53" descr="Ordinateur portable avec un remplissage uni">
              <a:extLst>
                <a:ext uri="{FF2B5EF4-FFF2-40B4-BE49-F238E27FC236}">
                  <a16:creationId xmlns:a16="http://schemas.microsoft.com/office/drawing/2014/main" id="{FD85676E-0FA5-2E73-36B5-F81EE65370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55" name="Titre 1">
              <a:extLst>
                <a:ext uri="{FF2B5EF4-FFF2-40B4-BE49-F238E27FC236}">
                  <a16:creationId xmlns:a16="http://schemas.microsoft.com/office/drawing/2014/main" id="{8B68E4B9-1326-DDCC-8033-B21A5E673F05}"/>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1569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35968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algn="ctr">
              <a:lnSpc>
                <a:spcPct val="120000"/>
              </a:lnSpc>
            </a:pPr>
            <a:r>
              <a:rPr lang="fr-FR" sz="2400" i="1" dirty="0" err="1">
                <a:solidFill>
                  <a:srgbClr val="011F39"/>
                </a:solidFill>
                <a:latin typeface="Segoe UI" panose="020B0502040204020203" pitchFamily="34" charset="0"/>
                <a:cs typeface="Segoe UI" panose="020B0502040204020203" pitchFamily="34" charset="0"/>
              </a:rPr>
              <a:t>REpresentational</a:t>
            </a:r>
            <a:r>
              <a:rPr lang="fr-FR" sz="2400" i="1" dirty="0">
                <a:solidFill>
                  <a:srgbClr val="011F39"/>
                </a:solidFill>
                <a:latin typeface="Segoe UI" panose="020B0502040204020203" pitchFamily="34" charset="0"/>
                <a:cs typeface="Segoe UI" panose="020B0502040204020203" pitchFamily="34" charset="0"/>
              </a:rPr>
              <a:t> State Transfer</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REST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23" name="Groupe 22">
            <a:extLst>
              <a:ext uri="{FF2B5EF4-FFF2-40B4-BE49-F238E27FC236}">
                <a16:creationId xmlns:a16="http://schemas.microsoft.com/office/drawing/2014/main" id="{6DC7BDDC-E9C0-BAC5-E384-F04D54E1ABAE}"/>
              </a:ext>
            </a:extLst>
          </p:cNvPr>
          <p:cNvGrpSpPr/>
          <p:nvPr/>
        </p:nvGrpSpPr>
        <p:grpSpPr>
          <a:xfrm>
            <a:off x="10002796" y="1983066"/>
            <a:ext cx="1245662" cy="1361335"/>
            <a:chOff x="5435514" y="2468613"/>
            <a:chExt cx="1245662" cy="1361335"/>
          </a:xfrm>
          <a:solidFill>
            <a:schemeClr val="bg1"/>
          </a:solidFill>
        </p:grpSpPr>
        <p:pic>
          <p:nvPicPr>
            <p:cNvPr id="24" name="Image 23">
              <a:extLst>
                <a:ext uri="{FF2B5EF4-FFF2-40B4-BE49-F238E27FC236}">
                  <a16:creationId xmlns:a16="http://schemas.microsoft.com/office/drawing/2014/main" id="{9271C871-5FB1-79E1-55F4-DE8A5CB617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152" y="2468613"/>
              <a:ext cx="960387" cy="960387"/>
            </a:xfrm>
            <a:prstGeom prst="rect">
              <a:avLst/>
            </a:prstGeom>
            <a:grpFill/>
          </p:spPr>
        </p:pic>
        <p:sp>
          <p:nvSpPr>
            <p:cNvPr id="25" name="ZoneTexte 24">
              <a:extLst>
                <a:ext uri="{FF2B5EF4-FFF2-40B4-BE49-F238E27FC236}">
                  <a16:creationId xmlns:a16="http://schemas.microsoft.com/office/drawing/2014/main" id="{38B65F42-7DB1-05AB-5FE1-004E5662A55F}"/>
                </a:ext>
              </a:extLst>
            </p:cNvPr>
            <p:cNvSpPr txBox="1"/>
            <p:nvPr/>
          </p:nvSpPr>
          <p:spPr>
            <a:xfrm>
              <a:off x="5435514" y="3535178"/>
              <a:ext cx="1245662" cy="294770"/>
            </a:xfrm>
            <a:prstGeom prst="rect">
              <a:avLst/>
            </a:prstGeom>
            <a:grpFill/>
          </p:spPr>
          <p:txBody>
            <a:bodyPr vert="horz" wrap="none" lIns="91440" tIns="45720" rIns="91440" bIns="45720" rtlCol="0" anchor="b">
              <a:normAutofit fontScale="92500" lnSpcReduction="20000"/>
            </a:bodyPr>
            <a:lstStyle/>
            <a:p>
              <a:r>
                <a:rPr lang="fr-FR" sz="1600" dirty="0">
                  <a:solidFill>
                    <a:srgbClr val="011F39"/>
                  </a:solidFill>
                  <a:latin typeface="Segoe UI" panose="020B0502040204020203" pitchFamily="34" charset="0"/>
                  <a:cs typeface="Segoe UI" panose="020B0502040204020203" pitchFamily="34" charset="0"/>
                </a:rPr>
                <a:t>Une ressource</a:t>
              </a:r>
            </a:p>
          </p:txBody>
        </p:sp>
      </p:grpSp>
      <p:cxnSp>
        <p:nvCxnSpPr>
          <p:cNvPr id="26" name="Connecteur droit avec flèche 25">
            <a:extLst>
              <a:ext uri="{FF2B5EF4-FFF2-40B4-BE49-F238E27FC236}">
                <a16:creationId xmlns:a16="http://schemas.microsoft.com/office/drawing/2014/main" id="{1B5A3F0B-D80C-8B22-68BE-B4CC76FE1AE5}"/>
              </a:ext>
            </a:extLst>
          </p:cNvPr>
          <p:cNvCxnSpPr>
            <a:cxnSpLocks/>
            <a:endCxn id="24" idx="1"/>
          </p:cNvCxnSpPr>
          <p:nvPr/>
        </p:nvCxnSpPr>
        <p:spPr>
          <a:xfrm>
            <a:off x="5210398" y="1894921"/>
            <a:ext cx="4935036" cy="568339"/>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81BFA9FA-4D97-A86D-7AB6-3BC2824C6350}"/>
              </a:ext>
            </a:extLst>
          </p:cNvPr>
          <p:cNvSpPr txBox="1"/>
          <p:nvPr/>
        </p:nvSpPr>
        <p:spPr>
          <a:xfrm rot="406282">
            <a:off x="6859266" y="1665276"/>
            <a:ext cx="221798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/ressource</a:t>
            </a:r>
          </a:p>
        </p:txBody>
      </p:sp>
      <p:cxnSp>
        <p:nvCxnSpPr>
          <p:cNvPr id="28" name="Connecteur droit avec flèche 27">
            <a:extLst>
              <a:ext uri="{FF2B5EF4-FFF2-40B4-BE49-F238E27FC236}">
                <a16:creationId xmlns:a16="http://schemas.microsoft.com/office/drawing/2014/main" id="{DE95A33F-9419-49ED-F987-547483D52FDC}"/>
              </a:ext>
            </a:extLst>
          </p:cNvPr>
          <p:cNvCxnSpPr>
            <a:cxnSpLocks/>
          </p:cNvCxnSpPr>
          <p:nvPr/>
        </p:nvCxnSpPr>
        <p:spPr>
          <a:xfrm flipH="1" flipV="1">
            <a:off x="5067760" y="2050484"/>
            <a:ext cx="4935036" cy="573742"/>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Image 28">
            <a:extLst>
              <a:ext uri="{FF2B5EF4-FFF2-40B4-BE49-F238E27FC236}">
                <a16:creationId xmlns:a16="http://schemas.microsoft.com/office/drawing/2014/main" id="{FF5ABE33-CB9B-3807-B35D-5FF68F6323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4625" y="2082674"/>
            <a:ext cx="524341" cy="524341"/>
          </a:xfrm>
          <a:prstGeom prst="rect">
            <a:avLst/>
          </a:prstGeom>
          <a:solidFill>
            <a:schemeClr val="bg1"/>
          </a:solidFill>
        </p:spPr>
      </p:pic>
      <p:cxnSp>
        <p:nvCxnSpPr>
          <p:cNvPr id="30" name="Connecteur droit avec flèche 29">
            <a:extLst>
              <a:ext uri="{FF2B5EF4-FFF2-40B4-BE49-F238E27FC236}">
                <a16:creationId xmlns:a16="http://schemas.microsoft.com/office/drawing/2014/main" id="{9372557E-50D1-D4AC-513C-F3167C7C414F}"/>
              </a:ext>
            </a:extLst>
          </p:cNvPr>
          <p:cNvCxnSpPr>
            <a:cxnSpLocks/>
          </p:cNvCxnSpPr>
          <p:nvPr/>
        </p:nvCxnSpPr>
        <p:spPr>
          <a:xfrm flipV="1">
            <a:off x="5210398" y="2773540"/>
            <a:ext cx="4935036" cy="815130"/>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97AD8FB-BEA8-9AB4-55C7-9D67BB37185C}"/>
              </a:ext>
            </a:extLst>
          </p:cNvPr>
          <p:cNvSpPr txBox="1"/>
          <p:nvPr/>
        </p:nvSpPr>
        <p:spPr>
          <a:xfrm rot="21089096">
            <a:off x="6856809" y="2662004"/>
            <a:ext cx="221798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/ressource</a:t>
            </a:r>
          </a:p>
        </p:txBody>
      </p:sp>
      <p:cxnSp>
        <p:nvCxnSpPr>
          <p:cNvPr id="32" name="Connecteur droit avec flèche 31">
            <a:extLst>
              <a:ext uri="{FF2B5EF4-FFF2-40B4-BE49-F238E27FC236}">
                <a16:creationId xmlns:a16="http://schemas.microsoft.com/office/drawing/2014/main" id="{29E539C1-6CE2-1DA2-0B7D-C25C354F7D57}"/>
              </a:ext>
            </a:extLst>
          </p:cNvPr>
          <p:cNvCxnSpPr>
            <a:cxnSpLocks/>
          </p:cNvCxnSpPr>
          <p:nvPr/>
        </p:nvCxnSpPr>
        <p:spPr>
          <a:xfrm flipH="1">
            <a:off x="5196361" y="2957275"/>
            <a:ext cx="4935036" cy="823339"/>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e 48">
            <a:extLst>
              <a:ext uri="{FF2B5EF4-FFF2-40B4-BE49-F238E27FC236}">
                <a16:creationId xmlns:a16="http://schemas.microsoft.com/office/drawing/2014/main" id="{3FD67706-EB24-FAB5-49F3-26C60B4B806F}"/>
              </a:ext>
            </a:extLst>
          </p:cNvPr>
          <p:cNvGrpSpPr/>
          <p:nvPr/>
        </p:nvGrpSpPr>
        <p:grpSpPr>
          <a:xfrm>
            <a:off x="4018988" y="1301506"/>
            <a:ext cx="1041573" cy="1145845"/>
            <a:chOff x="2228614" y="3073566"/>
            <a:chExt cx="1041573" cy="1145845"/>
          </a:xfrm>
        </p:grpSpPr>
        <p:pic>
          <p:nvPicPr>
            <p:cNvPr id="50" name="Graphique 49" descr="Ordinateur portable avec un remplissage uni">
              <a:extLst>
                <a:ext uri="{FF2B5EF4-FFF2-40B4-BE49-F238E27FC236}">
                  <a16:creationId xmlns:a16="http://schemas.microsoft.com/office/drawing/2014/main" id="{EC7FD7CE-E544-D6C8-69B0-2A6EBA3E18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92201" y="3073566"/>
              <a:ext cx="914400" cy="914400"/>
            </a:xfrm>
            <a:prstGeom prst="rect">
              <a:avLst/>
            </a:prstGeom>
          </p:spPr>
        </p:pic>
        <p:sp>
          <p:nvSpPr>
            <p:cNvPr id="52" name="Titre 1">
              <a:extLst>
                <a:ext uri="{FF2B5EF4-FFF2-40B4-BE49-F238E27FC236}">
                  <a16:creationId xmlns:a16="http://schemas.microsoft.com/office/drawing/2014/main" id="{FCEFAB01-2104-4491-C90B-AD97C0A2F227}"/>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53" name="Groupe 52">
            <a:extLst>
              <a:ext uri="{FF2B5EF4-FFF2-40B4-BE49-F238E27FC236}">
                <a16:creationId xmlns:a16="http://schemas.microsoft.com/office/drawing/2014/main" id="{CD77969D-B954-AC7A-15FE-02483EB147A3}"/>
              </a:ext>
            </a:extLst>
          </p:cNvPr>
          <p:cNvGrpSpPr/>
          <p:nvPr/>
        </p:nvGrpSpPr>
        <p:grpSpPr>
          <a:xfrm>
            <a:off x="4073689" y="3168684"/>
            <a:ext cx="1041573" cy="1145845"/>
            <a:chOff x="2228614" y="3073566"/>
            <a:chExt cx="1041573" cy="1145845"/>
          </a:xfrm>
        </p:grpSpPr>
        <p:pic>
          <p:nvPicPr>
            <p:cNvPr id="54" name="Graphique 53" descr="Ordinateur portable avec un remplissage uni">
              <a:extLst>
                <a:ext uri="{FF2B5EF4-FFF2-40B4-BE49-F238E27FC236}">
                  <a16:creationId xmlns:a16="http://schemas.microsoft.com/office/drawing/2014/main" id="{1864695C-B749-EC9C-66F3-68C816EED9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92201" y="3073566"/>
              <a:ext cx="914400" cy="914400"/>
            </a:xfrm>
            <a:prstGeom prst="rect">
              <a:avLst/>
            </a:prstGeom>
          </p:spPr>
        </p:pic>
        <p:sp>
          <p:nvSpPr>
            <p:cNvPr id="57" name="Titre 1">
              <a:extLst>
                <a:ext uri="{FF2B5EF4-FFF2-40B4-BE49-F238E27FC236}">
                  <a16:creationId xmlns:a16="http://schemas.microsoft.com/office/drawing/2014/main" id="{41B73FDB-8A03-CEAE-4744-7A385ED7FF2F}"/>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pic>
        <p:nvPicPr>
          <p:cNvPr id="58" name="Image 57">
            <a:extLst>
              <a:ext uri="{FF2B5EF4-FFF2-40B4-BE49-F238E27FC236}">
                <a16:creationId xmlns:a16="http://schemas.microsoft.com/office/drawing/2014/main" id="{4C540018-8669-33C0-53D1-C443900E26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2076" y="3578427"/>
            <a:ext cx="524341" cy="524341"/>
          </a:xfrm>
          <a:prstGeom prst="rect">
            <a:avLst/>
          </a:prstGeom>
          <a:solidFill>
            <a:schemeClr val="bg1"/>
          </a:solidFill>
        </p:spPr>
      </p:pic>
    </p:spTree>
    <p:extLst>
      <p:ext uri="{BB962C8B-B14F-4D97-AF65-F5344CB8AC3E}">
        <p14:creationId xmlns:p14="http://schemas.microsoft.com/office/powerpoint/2010/main" val="40890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Web service REST</a:t>
            </a:r>
            <a:endParaRPr lang="fr-FR" sz="2400" dirty="0">
              <a:solidFill>
                <a:srgbClr val="011F39"/>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Architecture REST</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Introduction et rappels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Titre 1">
            <a:extLst>
              <a:ext uri="{FF2B5EF4-FFF2-40B4-BE49-F238E27FC236}">
                <a16:creationId xmlns:a16="http://schemas.microsoft.com/office/drawing/2014/main" id="{456FCBE3-7418-763D-86D1-1D5ACDB3EF10}"/>
              </a:ext>
            </a:extLst>
          </p:cNvPr>
          <p:cNvSpPr txBox="1">
            <a:spLocks/>
          </p:cNvSpPr>
          <p:nvPr/>
        </p:nvSpPr>
        <p:spPr>
          <a:xfrm>
            <a:off x="1520717" y="2521800"/>
            <a:ext cx="1742101" cy="135761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Requête HTTP</a:t>
            </a:r>
          </a:p>
          <a:p>
            <a:pPr algn="ctr">
              <a:lnSpc>
                <a:spcPct val="120000"/>
              </a:lnSpc>
            </a:pPr>
            <a:endParaRPr lang="fr-FR" sz="1800" dirty="0">
              <a:solidFill>
                <a:srgbClr val="011F39"/>
              </a:solidFill>
              <a:cs typeface="Segoe UI" panose="020B0502040204020203" pitchFamily="34" charset="0"/>
            </a:endParaRPr>
          </a:p>
          <a:p>
            <a:pPr algn="ctr">
              <a:lnSpc>
                <a:spcPct val="120000"/>
              </a:lnSpc>
            </a:pPr>
            <a:r>
              <a:rPr lang="fr-FR" sz="1800" dirty="0">
                <a:solidFill>
                  <a:srgbClr val="011F39"/>
                </a:solidFill>
                <a:latin typeface="Segoe UI" panose="020B0502040204020203" pitchFamily="34" charset="0"/>
                <a:cs typeface="Segoe UI" panose="020B0502040204020203" pitchFamily="34" charset="0"/>
              </a:rPr>
              <a:t>R</a:t>
            </a:r>
            <a:r>
              <a:rPr lang="fr-FR" sz="1800" dirty="0">
                <a:solidFill>
                  <a:srgbClr val="011F39"/>
                </a:solidFill>
                <a:cs typeface="Segoe UI" panose="020B0502040204020203" pitchFamily="34" charset="0"/>
              </a:rPr>
              <a:t>éponse HTTP</a:t>
            </a:r>
          </a:p>
          <a:p>
            <a:pPr algn="ctr">
              <a:lnSpc>
                <a:spcPct val="120000"/>
              </a:lnSpc>
            </a:pPr>
            <a:r>
              <a:rPr lang="fr-FR" sz="1600" dirty="0">
                <a:solidFill>
                  <a:srgbClr val="011F39"/>
                </a:solidFill>
                <a:cs typeface="Segoe UI" panose="020B0502040204020203" pitchFamily="34" charset="0"/>
              </a:rPr>
              <a:t>(JSON, XML, …)</a:t>
            </a:r>
            <a:endParaRPr lang="fr-FR" sz="1800" dirty="0">
              <a:solidFill>
                <a:srgbClr val="011F39"/>
              </a:solidFill>
              <a:latin typeface="Segoe UI" panose="020B0502040204020203" pitchFamily="34" charset="0"/>
              <a:cs typeface="Segoe UI" panose="020B0502040204020203" pitchFamily="34" charset="0"/>
            </a:endParaRPr>
          </a:p>
        </p:txBody>
      </p:sp>
      <p:sp>
        <p:nvSpPr>
          <p:cNvPr id="8" name="Nuage 7">
            <a:extLst>
              <a:ext uri="{FF2B5EF4-FFF2-40B4-BE49-F238E27FC236}">
                <a16:creationId xmlns:a16="http://schemas.microsoft.com/office/drawing/2014/main" id="{509C9B28-D168-67A7-1AD7-0E9D76E4DBDE}"/>
              </a:ext>
            </a:extLst>
          </p:cNvPr>
          <p:cNvSpPr/>
          <p:nvPr/>
        </p:nvSpPr>
        <p:spPr>
          <a:xfrm>
            <a:off x="3253845" y="2087856"/>
            <a:ext cx="2752865" cy="2156411"/>
          </a:xfrm>
          <a:prstGeom prst="cloud">
            <a:avLst/>
          </a:prstGeom>
          <a:solidFill>
            <a:srgbClr val="4AA5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latin typeface="Segoe UI" panose="020B0502040204020203" pitchFamily="34" charset="0"/>
                <a:cs typeface="Segoe UI" panose="020B0502040204020203" pitchFamily="34" charset="0"/>
              </a:rPr>
              <a:t>API REST</a:t>
            </a:r>
          </a:p>
          <a:p>
            <a:pPr algn="ctr"/>
            <a:r>
              <a:rPr lang="fr-FR" sz="2400" dirty="0">
                <a:latin typeface="Segoe UI" panose="020B0502040204020203" pitchFamily="34" charset="0"/>
                <a:cs typeface="Segoe UI" panose="020B0502040204020203" pitchFamily="34" charset="0"/>
              </a:rPr>
              <a:t>GET, POST, PUT, …</a:t>
            </a:r>
          </a:p>
        </p:txBody>
      </p:sp>
      <p:sp>
        <p:nvSpPr>
          <p:cNvPr id="10" name="Rectangle à coins arrondis 8">
            <a:extLst>
              <a:ext uri="{FF2B5EF4-FFF2-40B4-BE49-F238E27FC236}">
                <a16:creationId xmlns:a16="http://schemas.microsoft.com/office/drawing/2014/main" id="{EB875DD9-0E91-5A5B-C6AC-52BD1E9428A1}"/>
              </a:ext>
            </a:extLst>
          </p:cNvPr>
          <p:cNvSpPr/>
          <p:nvPr/>
        </p:nvSpPr>
        <p:spPr>
          <a:xfrm>
            <a:off x="7142284" y="1958156"/>
            <a:ext cx="1289937" cy="2189308"/>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Business</a:t>
            </a:r>
          </a:p>
          <a:p>
            <a:pPr algn="ctr"/>
            <a:r>
              <a:rPr lang="fr-FR" sz="2000" dirty="0">
                <a:solidFill>
                  <a:schemeClr val="bg1"/>
                </a:solidFill>
                <a:latin typeface="Segoe UI" panose="020B0502040204020203" pitchFamily="34" charset="0"/>
                <a:cs typeface="Segoe UI" panose="020B0502040204020203" pitchFamily="34" charset="0"/>
              </a:rPr>
              <a:t>Logic</a:t>
            </a:r>
          </a:p>
          <a:p>
            <a:pPr algn="ctr"/>
            <a:r>
              <a:rPr lang="fr-FR" sz="2000" dirty="0">
                <a:solidFill>
                  <a:schemeClr val="bg1"/>
                </a:solidFill>
                <a:latin typeface="Segoe UI" panose="020B0502040204020203" pitchFamily="34" charset="0"/>
                <a:cs typeface="Segoe UI" panose="020B0502040204020203" pitchFamily="34" charset="0"/>
              </a:rPr>
              <a:t>Layer</a:t>
            </a:r>
          </a:p>
        </p:txBody>
      </p:sp>
      <p:sp>
        <p:nvSpPr>
          <p:cNvPr id="11" name="Rectangle à coins arrondis 11">
            <a:extLst>
              <a:ext uri="{FF2B5EF4-FFF2-40B4-BE49-F238E27FC236}">
                <a16:creationId xmlns:a16="http://schemas.microsoft.com/office/drawing/2014/main" id="{BF96BB62-CF22-7761-AFD3-A9A5752946F7}"/>
              </a:ext>
            </a:extLst>
          </p:cNvPr>
          <p:cNvSpPr/>
          <p:nvPr/>
        </p:nvSpPr>
        <p:spPr>
          <a:xfrm>
            <a:off x="8470030" y="1958156"/>
            <a:ext cx="1289937" cy="2200032"/>
          </a:xfrm>
          <a:prstGeom prst="roundRect">
            <a:avLst/>
          </a:prstGeom>
          <a:solidFill>
            <a:srgbClr val="065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Data</a:t>
            </a:r>
          </a:p>
          <a:p>
            <a:pPr algn="ctr"/>
            <a:r>
              <a:rPr lang="fr-FR" sz="2000" dirty="0">
                <a:solidFill>
                  <a:schemeClr val="bg1"/>
                </a:solidFill>
                <a:latin typeface="Segoe UI" panose="020B0502040204020203" pitchFamily="34" charset="0"/>
                <a:cs typeface="Segoe UI" panose="020B0502040204020203" pitchFamily="34" charset="0"/>
              </a:rPr>
              <a:t>Access</a:t>
            </a:r>
          </a:p>
          <a:p>
            <a:pPr algn="ctr"/>
            <a:r>
              <a:rPr lang="fr-FR" sz="2000" dirty="0">
                <a:solidFill>
                  <a:schemeClr val="bg1"/>
                </a:solidFill>
                <a:latin typeface="Segoe UI" panose="020B0502040204020203" pitchFamily="34" charset="0"/>
                <a:cs typeface="Segoe UI" panose="020B0502040204020203" pitchFamily="34" charset="0"/>
              </a:rPr>
              <a:t>Layer</a:t>
            </a:r>
          </a:p>
        </p:txBody>
      </p:sp>
      <p:cxnSp>
        <p:nvCxnSpPr>
          <p:cNvPr id="17" name="Connecteur droit avec flèche 16">
            <a:extLst>
              <a:ext uri="{FF2B5EF4-FFF2-40B4-BE49-F238E27FC236}">
                <a16:creationId xmlns:a16="http://schemas.microsoft.com/office/drawing/2014/main" id="{28A86314-A6AF-320F-DDA1-A50A44277DA4}"/>
              </a:ext>
            </a:extLst>
          </p:cNvPr>
          <p:cNvCxnSpPr>
            <a:cxnSpLocks/>
          </p:cNvCxnSpPr>
          <p:nvPr/>
        </p:nvCxnSpPr>
        <p:spPr>
          <a:xfrm>
            <a:off x="1315830" y="3014473"/>
            <a:ext cx="1890771" cy="11044"/>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265DBF9B-8B55-19B3-2CFA-59A8CEDA44A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813688" y="2674562"/>
            <a:ext cx="1016232" cy="622442"/>
          </a:xfrm>
          <a:prstGeom prst="rect">
            <a:avLst/>
          </a:prstGeom>
        </p:spPr>
      </p:pic>
      <p:pic>
        <p:nvPicPr>
          <p:cNvPr id="21" name="Graphique 20" descr="Utilisateur contour">
            <a:extLst>
              <a:ext uri="{FF2B5EF4-FFF2-40B4-BE49-F238E27FC236}">
                <a16:creationId xmlns:a16="http://schemas.microsoft.com/office/drawing/2014/main" id="{F2C201E5-02E7-1366-F7C2-2F7C639265B8}"/>
              </a:ext>
            </a:extLst>
          </p:cNvPr>
          <p:cNvPicPr>
            <a:picLocks noChangeAspect="1"/>
          </p:cNvPicPr>
          <p:nvPr/>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30" y="2382604"/>
            <a:ext cx="914400" cy="914400"/>
          </a:xfrm>
          <a:prstGeom prst="rect">
            <a:avLst/>
          </a:prstGeom>
        </p:spPr>
      </p:pic>
      <p:sp>
        <p:nvSpPr>
          <p:cNvPr id="25" name="Titre 1">
            <a:extLst>
              <a:ext uri="{FF2B5EF4-FFF2-40B4-BE49-F238E27FC236}">
                <a16:creationId xmlns:a16="http://schemas.microsoft.com/office/drawing/2014/main" id="{C0225C4E-7A47-A1F0-3F7F-A1E8D52EEF47}"/>
              </a:ext>
            </a:extLst>
          </p:cNvPr>
          <p:cNvSpPr txBox="1">
            <a:spLocks/>
          </p:cNvSpPr>
          <p:nvPr/>
        </p:nvSpPr>
        <p:spPr>
          <a:xfrm>
            <a:off x="133516" y="3060017"/>
            <a:ext cx="1325631" cy="39389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Client REST</a:t>
            </a:r>
            <a:endParaRPr lang="fr-FR" sz="1800" dirty="0">
              <a:solidFill>
                <a:srgbClr val="011F39"/>
              </a:solidFill>
              <a:latin typeface="Segoe UI" panose="020B0502040204020203" pitchFamily="34" charset="0"/>
              <a:cs typeface="Segoe UI" panose="020B0502040204020203" pitchFamily="34" charset="0"/>
            </a:endParaRPr>
          </a:p>
        </p:txBody>
      </p:sp>
      <p:cxnSp>
        <p:nvCxnSpPr>
          <p:cNvPr id="26" name="Connecteur droit avec flèche 25">
            <a:extLst>
              <a:ext uri="{FF2B5EF4-FFF2-40B4-BE49-F238E27FC236}">
                <a16:creationId xmlns:a16="http://schemas.microsoft.com/office/drawing/2014/main" id="{A933CC62-47DE-BE2C-518B-9307A329D122}"/>
              </a:ext>
            </a:extLst>
          </p:cNvPr>
          <p:cNvCxnSpPr>
            <a:cxnSpLocks/>
          </p:cNvCxnSpPr>
          <p:nvPr/>
        </p:nvCxnSpPr>
        <p:spPr>
          <a:xfrm>
            <a:off x="6096000" y="3052810"/>
            <a:ext cx="1046284" cy="0"/>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B72ECF87-8284-D382-FC6E-49F43C125343}"/>
              </a:ext>
            </a:extLst>
          </p:cNvPr>
          <p:cNvCxnSpPr>
            <a:cxnSpLocks/>
          </p:cNvCxnSpPr>
          <p:nvPr/>
        </p:nvCxnSpPr>
        <p:spPr>
          <a:xfrm>
            <a:off x="9766350" y="3003508"/>
            <a:ext cx="1034573" cy="10965"/>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itre 1">
            <a:extLst>
              <a:ext uri="{FF2B5EF4-FFF2-40B4-BE49-F238E27FC236}">
                <a16:creationId xmlns:a16="http://schemas.microsoft.com/office/drawing/2014/main" id="{797547E0-FC84-67B7-0681-1C0580FE5F10}"/>
              </a:ext>
            </a:extLst>
          </p:cNvPr>
          <p:cNvSpPr txBox="1">
            <a:spLocks/>
          </p:cNvSpPr>
          <p:nvPr/>
        </p:nvSpPr>
        <p:spPr>
          <a:xfrm>
            <a:off x="11018576" y="3297004"/>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sp>
        <p:nvSpPr>
          <p:cNvPr id="29" name="Rectangle à coins arrondis 12">
            <a:extLst>
              <a:ext uri="{FF2B5EF4-FFF2-40B4-BE49-F238E27FC236}">
                <a16:creationId xmlns:a16="http://schemas.microsoft.com/office/drawing/2014/main" id="{B1BB49CB-D36B-5A24-A946-2D75A6593CC2}"/>
              </a:ext>
            </a:extLst>
          </p:cNvPr>
          <p:cNvSpPr/>
          <p:nvPr/>
        </p:nvSpPr>
        <p:spPr>
          <a:xfrm>
            <a:off x="5225448" y="3876422"/>
            <a:ext cx="4572327" cy="735691"/>
          </a:xfrm>
          <a:prstGeom prst="round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Serveur d’application (conteneur web)</a:t>
            </a:r>
          </a:p>
        </p:txBody>
      </p:sp>
      <p:sp>
        <p:nvSpPr>
          <p:cNvPr id="30" name="Titre 1">
            <a:extLst>
              <a:ext uri="{FF2B5EF4-FFF2-40B4-BE49-F238E27FC236}">
                <a16:creationId xmlns:a16="http://schemas.microsoft.com/office/drawing/2014/main" id="{A86CE920-8506-6518-7831-ABC16635EB2A}"/>
              </a:ext>
            </a:extLst>
          </p:cNvPr>
          <p:cNvSpPr txBox="1">
            <a:spLocks/>
          </p:cNvSpPr>
          <p:nvPr/>
        </p:nvSpPr>
        <p:spPr>
          <a:xfrm>
            <a:off x="5883675" y="2624859"/>
            <a:ext cx="1593994" cy="39389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1800" dirty="0">
                <a:solidFill>
                  <a:srgbClr val="011F39"/>
                </a:solidFill>
                <a:cs typeface="Segoe UI" panose="020B0502040204020203" pitchFamily="34" charset="0"/>
              </a:rPr>
              <a:t>Traitements</a:t>
            </a:r>
            <a:endParaRPr lang="fr-FR" sz="18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637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RIT6VH5m"/>
  <p:tag name="ARTICULATE_DESIGN_ID_1_THÈME OFFICE" val="R66cABEG"/>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ENI-ecole-Informatique-Charte_Graphique-v2023.potx" id="{8DF23D5A-EBA0-4384-9913-53A09D13838D}" vid="{220E91A7-61C3-4B73-AA27-DB095AB2A8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3EFB5204D723459553F1AE909AB3D0" ma:contentTypeVersion="15" ma:contentTypeDescription="Crée un document." ma:contentTypeScope="" ma:versionID="8bab029539f42b6040b2ca345d01074d">
  <xsd:schema xmlns:xsd="http://www.w3.org/2001/XMLSchema" xmlns:xs="http://www.w3.org/2001/XMLSchema" xmlns:p="http://schemas.microsoft.com/office/2006/metadata/properties" xmlns:ns2="84f17460-2ce9-4a13-ba7e-618f50074c06" xmlns:ns3="ba394ada-9c4d-4f3d-881a-7e9f447e96a5" targetNamespace="http://schemas.microsoft.com/office/2006/metadata/properties" ma:root="true" ma:fieldsID="0ebe872362ea82d170489b80325a914e" ns2:_="" ns3:_="">
    <xsd:import namespace="84f17460-2ce9-4a13-ba7e-618f50074c06"/>
    <xsd:import namespace="ba394ada-9c4d-4f3d-881a-7e9f447e96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17460-2ce9-4a13-ba7e-618f50074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1913a2dd-6951-4a39-aa24-921745c2a73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394ada-9c4d-4f3d-881a-7e9f447e96a5"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5c9592c2-8559-48b1-9c2e-fbad2026dc9e}" ma:internalName="TaxCatchAll" ma:showField="CatchAllData" ma:web="ba394ada-9c4d-4f3d-881a-7e9f447e96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4f17460-2ce9-4a13-ba7e-618f50074c06">
      <Terms xmlns="http://schemas.microsoft.com/office/infopath/2007/PartnerControls"/>
    </lcf76f155ced4ddcb4097134ff3c332f>
    <TaxCatchAll xmlns="ba394ada-9c4d-4f3d-881a-7e9f447e96a5" xsi:nil="true"/>
  </documentManagement>
</p:properties>
</file>

<file path=customXml/itemProps1.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2.xml><?xml version="1.0" encoding="utf-8"?>
<ds:datastoreItem xmlns:ds="http://schemas.openxmlformats.org/officeDocument/2006/customXml" ds:itemID="{25E9359F-9C78-41BC-BB50-308FF9C85B39}"/>
</file>

<file path=customXml/itemProps3.xml><?xml version="1.0" encoding="utf-8"?>
<ds:datastoreItem xmlns:ds="http://schemas.openxmlformats.org/officeDocument/2006/customXml" ds:itemID="{E0744E35-8DFE-42FB-9B27-EF60FB2821E4}">
  <ds:schemaRefs>
    <ds:schemaRef ds:uri="http://purl.org/dc/elements/1.1/"/>
    <ds:schemaRef ds:uri="http://schemas.microsoft.com/office/2006/metadata/properties"/>
    <ds:schemaRef ds:uri="cfaffce1-5344-4c4f-bfb6-760f0e673929"/>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ea210992-230b-44bf-b9a2-2f8c10b8863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ENI-ecole-Informatique-Charte_Graphique-v2023</Template>
  <TotalTime>2730</TotalTime>
  <Words>3554</Words>
  <Application>Microsoft Office PowerPoint</Application>
  <PresentationFormat>Grand écran</PresentationFormat>
  <Paragraphs>467</Paragraphs>
  <Slides>30</Slides>
  <Notes>22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Century Gothic</vt:lpstr>
      <vt:lpstr>Segoe UI</vt:lpstr>
      <vt:lpstr>Consolas</vt:lpstr>
      <vt:lpstr>Arial</vt:lpstr>
      <vt:lpstr>Times New Roman</vt:lpstr>
      <vt:lpstr>Calibri</vt:lpstr>
      <vt:lpstr>PT Sans</vt:lpstr>
      <vt:lpstr>Segoe UI Light</vt:lpstr>
      <vt:lpstr>Arial</vt:lpstr>
      <vt:lpstr>Thème Office</vt:lpstr>
      <vt:lpstr>Java Frameworks Module 01 – Introduction et rappels</vt:lpstr>
      <vt:lpstr>Présentation PowerPoint</vt:lpstr>
      <vt:lpstr>Rappels architecture web service REST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de la formation</dc:title>
  <dc:creator>Nathalie HERVOCHE</dc:creator>
  <cp:lastModifiedBy>Anne-Lise BAILLE</cp:lastModifiedBy>
  <cp:revision>977</cp:revision>
  <dcterms:created xsi:type="dcterms:W3CDTF">2023-01-06T06:52:31Z</dcterms:created>
  <dcterms:modified xsi:type="dcterms:W3CDTF">2023-07-26T08:49:22Z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0x0101004F3EFB5204D723459553F1AE909AB3D0</vt:lpwstr>
  </property>
  <property fmtid="{D5CDD505-2E9C-101B-9397-08002B2CF9AE}" pid="4" name="ArticulateGUID">
    <vt:lpwstr>4C016939-3D63-4BD5-8C4B-0D84325C8D72</vt:lpwstr>
  </property>
  <property fmtid="{D5CDD505-2E9C-101B-9397-08002B2CF9AE}" pid="5" name="ArticulatePath">
    <vt:lpwstr>débuter_powerapps_video_ENI</vt:lpwstr>
  </property>
  <property fmtid="{D5CDD505-2E9C-101B-9397-08002B2CF9AE}" pid="6" name="MediaServiceImageTags">
    <vt:lpwstr/>
  </property>
</Properties>
</file>